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0.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1.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3.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6.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7.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8.xml" ContentType="application/vnd.openxmlformats-officedocument.presentationml.notesSlide+xml"/>
  <Override PartName="/ppt/media/image15.jpg" ContentType="image/jpeg"/>
  <Override PartName="/ppt/notesSlides/notesSlide19.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0.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1.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22.xml" ContentType="application/vnd.openxmlformats-officedocument.presentationml.notesSlide+xml"/>
  <Override PartName="/ppt/media/image16.jpg" ContentType="image/jpeg"/>
  <Override PartName="/ppt/notesSlides/notesSlide23.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24.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25.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26.xml" ContentType="application/vnd.openxmlformats-officedocument.presentationml.notesSlide+xml"/>
  <Override PartName="/ppt/media/image17.jpg" ContentType="image/jpeg"/>
  <Override PartName="/ppt/notesSlides/notesSlide27.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28.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9.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drawings/drawing5.xml" ContentType="application/vnd.openxmlformats-officedocument.drawingml.chartshapes+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media/image18.jp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7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7561" r:id="rId3"/>
    <p:sldId id="8710" r:id="rId4"/>
    <p:sldId id="7700" r:id="rId5"/>
    <p:sldId id="7230" r:id="rId6"/>
    <p:sldId id="2404" r:id="rId7"/>
    <p:sldId id="2388" r:id="rId8"/>
    <p:sldId id="7882" r:id="rId9"/>
    <p:sldId id="7883" r:id="rId10"/>
    <p:sldId id="4824" r:id="rId11"/>
    <p:sldId id="7695" r:id="rId12"/>
    <p:sldId id="7692" r:id="rId13"/>
    <p:sldId id="7698" r:id="rId14"/>
    <p:sldId id="8729" r:id="rId15"/>
    <p:sldId id="7697" r:id="rId16"/>
    <p:sldId id="8711" r:id="rId17"/>
    <p:sldId id="8712" r:id="rId18"/>
    <p:sldId id="8713" r:id="rId19"/>
    <p:sldId id="8714" r:id="rId20"/>
    <p:sldId id="8752" r:id="rId21"/>
    <p:sldId id="8730" r:id="rId22"/>
    <p:sldId id="8715" r:id="rId23"/>
    <p:sldId id="8716" r:id="rId24"/>
    <p:sldId id="8717" r:id="rId25"/>
    <p:sldId id="8734" r:id="rId26"/>
    <p:sldId id="8718" r:id="rId27"/>
    <p:sldId id="8719" r:id="rId28"/>
    <p:sldId id="8720" r:id="rId29"/>
    <p:sldId id="8735" r:id="rId30"/>
    <p:sldId id="8721" r:id="rId31"/>
    <p:sldId id="8722" r:id="rId32"/>
    <p:sldId id="8723" r:id="rId33"/>
    <p:sldId id="8736" r:id="rId34"/>
    <p:sldId id="8724" r:id="rId35"/>
    <p:sldId id="8725" r:id="rId36"/>
    <p:sldId id="8726" r:id="rId37"/>
    <p:sldId id="8727" r:id="rId38"/>
    <p:sldId id="7416" r:id="rId39"/>
    <p:sldId id="8738" r:id="rId40"/>
    <p:sldId id="8746" r:id="rId41"/>
    <p:sldId id="8747" r:id="rId42"/>
    <p:sldId id="8748" r:id="rId43"/>
    <p:sldId id="8749" r:id="rId44"/>
    <p:sldId id="8750" r:id="rId45"/>
    <p:sldId id="8751" r:id="rId46"/>
    <p:sldId id="8728" r:id="rId47"/>
    <p:sldId id="7705" r:id="rId48"/>
    <p:sldId id="8737" r:id="rId49"/>
    <p:sldId id="4753" r:id="rId50"/>
    <p:sldId id="7200" r:id="rId51"/>
    <p:sldId id="7201" r:id="rId52"/>
    <p:sldId id="7203" r:id="rId53"/>
    <p:sldId id="7202" r:id="rId54"/>
    <p:sldId id="7204" r:id="rId55"/>
    <p:sldId id="2894" r:id="rId56"/>
    <p:sldId id="262" r:id="rId57"/>
    <p:sldId id="52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0" autoAdjust="0"/>
    <p:restoredTop sz="94660"/>
  </p:normalViewPr>
  <p:slideViewPr>
    <p:cSldViewPr snapToGrid="0">
      <p:cViewPr varScale="1">
        <p:scale>
          <a:sx n="66" d="100"/>
          <a:sy n="66" d="100"/>
        </p:scale>
        <p:origin x="139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chartUserShapes" Target="../drawings/drawing5.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Research</a:t>
            </a:r>
            <a:r>
              <a:rPr lang="en-US" sz="1400" b="1" baseline="0" dirty="0">
                <a:solidFill>
                  <a:schemeClr val="tx1"/>
                </a:solidFill>
              </a:rPr>
              <a:t> Contribution</a:t>
            </a:r>
            <a:endParaRPr lang="en-US" sz="1400" b="1" dirty="0">
              <a:solidFill>
                <a:schemeClr val="tx1"/>
              </a:solidFill>
            </a:endParaRPr>
          </a:p>
        </c:rich>
      </c:tx>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B415-48F5-81D7-6C865B47E33E}"/>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B415-48F5-81D7-6C865B47E33E}"/>
              </c:ext>
            </c:extLst>
          </c:dPt>
          <c:dLbls>
            <c:dLbl>
              <c:idx val="0"/>
              <c:layout>
                <c:manualLayout>
                  <c:x val="-0.15432063603591187"/>
                  <c:y val="-0.3097333011081207"/>
                </c:manualLayout>
              </c:layout>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bg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415-48F5-81D7-6C865B47E33E}"/>
                </c:ext>
              </c:extLst>
            </c:dLbl>
            <c:dLbl>
              <c:idx val="1"/>
              <c:layout>
                <c:manualLayout>
                  <c:x val="4.9622372808334751E-2"/>
                  <c:y val="8.4519766667208295E-3"/>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14378497959565"/>
                      <c:h val="0.2131283817818436"/>
                    </c:manualLayout>
                  </c15:layout>
                </c:ext>
                <c:ext xmlns:c16="http://schemas.microsoft.com/office/drawing/2014/chart" uri="{C3380CC4-5D6E-409C-BE32-E72D297353CC}">
                  <c16:uniqueId val="{00000003-B415-48F5-81D7-6C865B47E33E}"/>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Primary Research</c:v>
                </c:pt>
                <c:pt idx="1">
                  <c:v>Desk Research</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B415-48F5-81D7-6C865B47E33E}"/>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Volume (KT)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3118.8118811881191</c:v>
                </c:pt>
                <c:pt idx="1">
                  <c:v>3538.6119257087003</c:v>
                </c:pt>
                <c:pt idx="2">
                  <c:v>3953.7126325940208</c:v>
                </c:pt>
                <c:pt idx="3">
                  <c:v>5242.8704449245924</c:v>
                </c:pt>
                <c:pt idx="4">
                  <c:v>6100.4358771933094</c:v>
                </c:pt>
              </c:numCache>
            </c:numRef>
          </c:val>
          <c:extLst>
            <c:ext xmlns:c16="http://schemas.microsoft.com/office/drawing/2014/chart" uri="{C3380CC4-5D6E-409C-BE32-E72D297353CC}">
              <c16:uniqueId val="{00000000-1436-4A80-9FC4-640B6BBEFD7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Sheet1!$A$2:$A$6</c:f>
              <c:strCache>
                <c:ptCount val="5"/>
                <c:pt idx="0">
                  <c:v>2017</c:v>
                </c:pt>
                <c:pt idx="1">
                  <c:v>2019</c:v>
                </c:pt>
                <c:pt idx="2">
                  <c:v>2021</c:v>
                </c:pt>
                <c:pt idx="3">
                  <c:v>2025F</c:v>
                </c:pt>
                <c:pt idx="4">
                  <c:v>2027F</c:v>
                </c:pt>
              </c:strCache>
            </c:strRef>
          </c:cat>
          <c:val>
            <c:numRef>
              <c:f>Sheet1!$H$2:$H$6</c:f>
              <c:numCache>
                <c:formatCode>0.0</c:formatCode>
                <c:ptCount val="5"/>
                <c:pt idx="0">
                  <c:v>0.17513999999999993</c:v>
                </c:pt>
                <c:pt idx="1">
                  <c:v>0.17991399999999988</c:v>
                </c:pt>
                <c:pt idx="2">
                  <c:v>0.18326999999999982</c:v>
                </c:pt>
                <c:pt idx="3">
                  <c:v>0.20732197172592012</c:v>
                </c:pt>
                <c:pt idx="4">
                  <c:v>0.21601033397553737</c:v>
                </c:pt>
              </c:numCache>
            </c:numRef>
          </c:val>
          <c:extLst>
            <c:ext xmlns:c16="http://schemas.microsoft.com/office/drawing/2014/chart" uri="{C3380CC4-5D6E-409C-BE32-E72D297353CC}">
              <c16:uniqueId val="{00000005-9D01-4A7D-8CE9-80C284392D87}"/>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Sheet1!$A$2:$A$6</c:f>
              <c:strCache>
                <c:ptCount val="5"/>
                <c:pt idx="0">
                  <c:v>2017</c:v>
                </c:pt>
                <c:pt idx="1">
                  <c:v>2019</c:v>
                </c:pt>
                <c:pt idx="2">
                  <c:v>2021</c:v>
                </c:pt>
                <c:pt idx="3">
                  <c:v>2025F</c:v>
                </c:pt>
                <c:pt idx="4">
                  <c:v>2027F</c:v>
                </c:pt>
              </c:strCache>
            </c:strRef>
          </c:cat>
          <c:val>
            <c:numRef>
              <c:f>Sheet1!$G$2:$G$6</c:f>
              <c:numCache>
                <c:formatCode>0.0</c:formatCode>
                <c:ptCount val="5"/>
                <c:pt idx="0">
                  <c:v>0.1008</c:v>
                </c:pt>
                <c:pt idx="1">
                  <c:v>0.117288</c:v>
                </c:pt>
                <c:pt idx="2">
                  <c:v>0.13447999999999999</c:v>
                </c:pt>
                <c:pt idx="3">
                  <c:v>0.18614392085069167</c:v>
                </c:pt>
                <c:pt idx="4">
                  <c:v>0.22255610167176634</c:v>
                </c:pt>
              </c:numCache>
            </c:numRef>
          </c:val>
          <c:extLst>
            <c:ext xmlns:c16="http://schemas.microsoft.com/office/drawing/2014/chart" uri="{C3380CC4-5D6E-409C-BE32-E72D297353CC}">
              <c16:uniqueId val="{00000004-9D01-4A7D-8CE9-80C284392D87}"/>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Sheet1!$A$2:$A$6</c:f>
              <c:strCache>
                <c:ptCount val="5"/>
                <c:pt idx="0">
                  <c:v>2017</c:v>
                </c:pt>
                <c:pt idx="1">
                  <c:v>2019</c:v>
                </c:pt>
                <c:pt idx="2">
                  <c:v>2021</c:v>
                </c:pt>
                <c:pt idx="3">
                  <c:v>2025F</c:v>
                </c:pt>
                <c:pt idx="4">
                  <c:v>2027F</c:v>
                </c:pt>
              </c:strCache>
            </c:strRef>
          </c:cat>
          <c:val>
            <c:numRef>
              <c:f>Sheet1!$F$2:$F$6</c:f>
              <c:numCache>
                <c:formatCode>0.0</c:formatCode>
                <c:ptCount val="5"/>
                <c:pt idx="0">
                  <c:v>0.177345</c:v>
                </c:pt>
                <c:pt idx="1">
                  <c:v>0.206702</c:v>
                </c:pt>
                <c:pt idx="2">
                  <c:v>0.23862</c:v>
                </c:pt>
                <c:pt idx="3">
                  <c:v>0.32603052005285815</c:v>
                </c:pt>
                <c:pt idx="4">
                  <c:v>0.3881640243863454</c:v>
                </c:pt>
              </c:numCache>
            </c:numRef>
          </c:val>
          <c:extLst>
            <c:ext xmlns:c16="http://schemas.microsoft.com/office/drawing/2014/chart" uri="{C3380CC4-5D6E-409C-BE32-E72D297353CC}">
              <c16:uniqueId val="{00000003-9D01-4A7D-8CE9-80C284392D87}"/>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0.42367500000000002</c:v>
                </c:pt>
                <c:pt idx="1">
                  <c:v>0.49123399999999995</c:v>
                </c:pt>
                <c:pt idx="2">
                  <c:v>0.56087999999999993</c:v>
                </c:pt>
                <c:pt idx="3">
                  <c:v>0.77021227130435888</c:v>
                </c:pt>
                <c:pt idx="4">
                  <c:v>0.90593424915801346</c:v>
                </c:pt>
              </c:numCache>
            </c:numRef>
          </c:val>
          <c:extLst>
            <c:ext xmlns:c16="http://schemas.microsoft.com/office/drawing/2014/chart" uri="{C3380CC4-5D6E-409C-BE32-E72D297353CC}">
              <c16:uniqueId val="{00000000-64FA-4A6E-B60C-A2175073DAA2}"/>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0.45391500000000001</c:v>
                </c:pt>
                <c:pt idx="1">
                  <c:v>0.523814</c:v>
                </c:pt>
                <c:pt idx="2">
                  <c:v>0.59572999999999998</c:v>
                </c:pt>
                <c:pt idx="3">
                  <c:v>0.82204276423583889</c:v>
                </c:pt>
                <c:pt idx="4">
                  <c:v>0.96877361904180626</c:v>
                </c:pt>
              </c:numCache>
            </c:numRef>
          </c:val>
          <c:extLst>
            <c:ext xmlns:c16="http://schemas.microsoft.com/office/drawing/2014/chart" uri="{C3380CC4-5D6E-409C-BE32-E72D297353CC}">
              <c16:uniqueId val="{00000002-9D01-4A7D-8CE9-80C284392D87}"/>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0.74151</c:v>
                </c:pt>
                <c:pt idx="1">
                  <c:v>0.85468200000000005</c:v>
                </c:pt>
                <c:pt idx="2">
                  <c:v>0.9716999999999999</c:v>
                </c:pt>
                <c:pt idx="3">
                  <c:v>1.3241854968300701</c:v>
                </c:pt>
                <c:pt idx="4">
                  <c:v>1.5598564420112329</c:v>
                </c:pt>
              </c:numCache>
            </c:numRef>
          </c:val>
          <c:extLst>
            <c:ext xmlns:c16="http://schemas.microsoft.com/office/drawing/2014/chart" uri="{C3380CC4-5D6E-409C-BE32-E72D297353CC}">
              <c16:uniqueId val="{00000001-64FA-4A6E-B60C-A2175073DAA2}"/>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1.077615</c:v>
                </c:pt>
                <c:pt idx="1">
                  <c:v>1.2463660000000001</c:v>
                </c:pt>
                <c:pt idx="2">
                  <c:v>1.4153199999999999</c:v>
                </c:pt>
                <c:pt idx="3">
                  <c:v>1.9372343379551027</c:v>
                </c:pt>
                <c:pt idx="4">
                  <c:v>2.2844729259837186</c:v>
                </c:pt>
              </c:numCache>
            </c:numRef>
          </c:val>
          <c:extLst>
            <c:ext xmlns:c16="http://schemas.microsoft.com/office/drawing/2014/chart" uri="{C3380CC4-5D6E-409C-BE32-E72D297353CC}">
              <c16:uniqueId val="{00000004-90D6-4AFB-AEF2-F7160527FD64}"/>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334707201695"/>
          <c:y val="0"/>
          <c:w val="0.77548783152440603"/>
          <c:h val="0.6244471210211251"/>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Sheet1!$A$2:$A$6</c:f>
              <c:strCache>
                <c:ptCount val="5"/>
                <c:pt idx="0">
                  <c:v>2017</c:v>
                </c:pt>
                <c:pt idx="1">
                  <c:v>2019</c:v>
                </c:pt>
                <c:pt idx="2">
                  <c:v>2021</c:v>
                </c:pt>
                <c:pt idx="3">
                  <c:v>2025F</c:v>
                </c:pt>
                <c:pt idx="4">
                  <c:v>2027F</c:v>
                </c:pt>
              </c:strCache>
            </c:strRef>
          </c:cat>
          <c:val>
            <c:numRef>
              <c:f>Sheet1!$H$2:$H$6</c:f>
              <c:numCache>
                <c:formatCode>0.0</c:formatCode>
                <c:ptCount val="5"/>
                <c:pt idx="0">
                  <c:v>242.01980198019839</c:v>
                </c:pt>
                <c:pt idx="1">
                  <c:v>255.13391984359708</c:v>
                </c:pt>
                <c:pt idx="2">
                  <c:v>270.03857280617171</c:v>
                </c:pt>
                <c:pt idx="3">
                  <c:v>329.77655098575661</c:v>
                </c:pt>
                <c:pt idx="4">
                  <c:v>359.31567316668566</c:v>
                </c:pt>
              </c:numCache>
            </c:numRef>
          </c:val>
          <c:extLst>
            <c:ext xmlns:c16="http://schemas.microsoft.com/office/drawing/2014/chart" uri="{C3380CC4-5D6E-409C-BE32-E72D297353CC}">
              <c16:uniqueId val="{00000000-2DBB-4559-AC2F-5A58049740FB}"/>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Sheet1!$A$2:$A$6</c:f>
              <c:strCache>
                <c:ptCount val="5"/>
                <c:pt idx="0">
                  <c:v>2017</c:v>
                </c:pt>
                <c:pt idx="1">
                  <c:v>2019</c:v>
                </c:pt>
                <c:pt idx="2">
                  <c:v>2021</c:v>
                </c:pt>
                <c:pt idx="3">
                  <c:v>2025F</c:v>
                </c:pt>
                <c:pt idx="4">
                  <c:v>2027F</c:v>
                </c:pt>
              </c:strCache>
            </c:strRef>
          </c:cat>
          <c:val>
            <c:numRef>
              <c:f>Sheet1!$G$2:$G$6</c:f>
              <c:numCache>
                <c:formatCode>0.0</c:formatCode>
                <c:ptCount val="5"/>
                <c:pt idx="0">
                  <c:v>113.83663366336634</c:v>
                </c:pt>
                <c:pt idx="1">
                  <c:v>131.99022482893452</c:v>
                </c:pt>
                <c:pt idx="2">
                  <c:v>149.05496624879459</c:v>
                </c:pt>
                <c:pt idx="3">
                  <c:v>205.52052144104402</c:v>
                </c:pt>
                <c:pt idx="4">
                  <c:v>242.79734791229373</c:v>
                </c:pt>
              </c:numCache>
            </c:numRef>
          </c:val>
          <c:extLst>
            <c:ext xmlns:c16="http://schemas.microsoft.com/office/drawing/2014/chart" uri="{C3380CC4-5D6E-409C-BE32-E72D297353CC}">
              <c16:uniqueId val="{00000001-2DBB-4559-AC2F-5A58049740FB}"/>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Sheet1!$A$2:$A$6</c:f>
              <c:strCache>
                <c:ptCount val="5"/>
                <c:pt idx="0">
                  <c:v>2017</c:v>
                </c:pt>
                <c:pt idx="1">
                  <c:v>2019</c:v>
                </c:pt>
                <c:pt idx="2">
                  <c:v>2021</c:v>
                </c:pt>
                <c:pt idx="3">
                  <c:v>2025F</c:v>
                </c:pt>
                <c:pt idx="4">
                  <c:v>2027F</c:v>
                </c:pt>
              </c:strCache>
            </c:strRef>
          </c:cat>
          <c:val>
            <c:numRef>
              <c:f>Sheet1!$F$2:$F$6</c:f>
              <c:numCache>
                <c:formatCode>0.0</c:formatCode>
                <c:ptCount val="5"/>
                <c:pt idx="0">
                  <c:v>145.64851485148515</c:v>
                </c:pt>
                <c:pt idx="1">
                  <c:v>169.85337243401761</c:v>
                </c:pt>
                <c:pt idx="2">
                  <c:v>191.35969141755061</c:v>
                </c:pt>
                <c:pt idx="3">
                  <c:v>255.32779066782766</c:v>
                </c:pt>
                <c:pt idx="4">
                  <c:v>300.75148874563013</c:v>
                </c:pt>
              </c:numCache>
            </c:numRef>
          </c:val>
          <c:extLst>
            <c:ext xmlns:c16="http://schemas.microsoft.com/office/drawing/2014/chart" uri="{C3380CC4-5D6E-409C-BE32-E72D297353CC}">
              <c16:uniqueId val="{00000002-2DBB-4559-AC2F-5A58049740FB}"/>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425.71782178217831</c:v>
                </c:pt>
                <c:pt idx="1">
                  <c:v>485.85141739980457</c:v>
                </c:pt>
                <c:pt idx="2">
                  <c:v>544.82160077145613</c:v>
                </c:pt>
                <c:pt idx="3">
                  <c:v>725.0889825330712</c:v>
                </c:pt>
                <c:pt idx="4">
                  <c:v>851.01080486846672</c:v>
                </c:pt>
              </c:numCache>
            </c:numRef>
          </c:val>
          <c:extLst>
            <c:ext xmlns:c16="http://schemas.microsoft.com/office/drawing/2014/chart" uri="{C3380CC4-5D6E-409C-BE32-E72D297353CC}">
              <c16:uniqueId val="{00000003-2DBB-4559-AC2F-5A58049740FB}"/>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437.56930693069313</c:v>
                </c:pt>
                <c:pt idx="1">
                  <c:v>497.88269794721407</c:v>
                </c:pt>
                <c:pt idx="2">
                  <c:v>559.45033751205392</c:v>
                </c:pt>
                <c:pt idx="3">
                  <c:v>749.73047362421664</c:v>
                </c:pt>
                <c:pt idx="4">
                  <c:v>876.63263555267849</c:v>
                </c:pt>
              </c:numCache>
            </c:numRef>
          </c:val>
          <c:extLst>
            <c:ext xmlns:c16="http://schemas.microsoft.com/office/drawing/2014/chart" uri="{C3380CC4-5D6E-409C-BE32-E72D297353CC}">
              <c16:uniqueId val="{00000004-2DBB-4559-AC2F-5A58049740FB}"/>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711.71287128712868</c:v>
                </c:pt>
                <c:pt idx="1">
                  <c:v>811.40371456500498</c:v>
                </c:pt>
                <c:pt idx="2">
                  <c:v>911.33076181292188</c:v>
                </c:pt>
                <c:pt idx="3">
                  <c:v>1213.7245080000432</c:v>
                </c:pt>
                <c:pt idx="4">
                  <c:v>1414.0810363334092</c:v>
                </c:pt>
              </c:numCache>
            </c:numRef>
          </c:val>
          <c:extLst>
            <c:ext xmlns:c16="http://schemas.microsoft.com/office/drawing/2014/chart" uri="{C3380CC4-5D6E-409C-BE32-E72D297353CC}">
              <c16:uniqueId val="{00000005-2DBB-4559-AC2F-5A58049740FB}"/>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1042.3069306930695</c:v>
                </c:pt>
                <c:pt idx="1">
                  <c:v>1186.4965786901271</c:v>
                </c:pt>
                <c:pt idx="2">
                  <c:v>1327.656702025072</c:v>
                </c:pt>
                <c:pt idx="3">
                  <c:v>1763.7016176726327</c:v>
                </c:pt>
                <c:pt idx="4">
                  <c:v>2055.8468906141452</c:v>
                </c:pt>
              </c:numCache>
            </c:numRef>
          </c:val>
          <c:extLst>
            <c:ext xmlns:c16="http://schemas.microsoft.com/office/drawing/2014/chart" uri="{C3380CC4-5D6E-409C-BE32-E72D297353CC}">
              <c16:uniqueId val="{00000006-2DBB-4559-AC2F-5A58049740FB}"/>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0.45171</c:v>
                </c:pt>
                <c:pt idx="1">
                  <c:v>0.53829399999999994</c:v>
                </c:pt>
                <c:pt idx="2">
                  <c:v>0.63263000000000003</c:v>
                </c:pt>
                <c:pt idx="3">
                  <c:v>0.89839521081232032</c:v>
                </c:pt>
                <c:pt idx="4">
                  <c:v>1.0774333627991983</c:v>
                </c:pt>
              </c:numCache>
            </c:numRef>
          </c:val>
          <c:extLst>
            <c:ext xmlns:c16="http://schemas.microsoft.com/office/drawing/2014/chart" uri="{C3380CC4-5D6E-409C-BE32-E72D297353CC}">
              <c16:uniqueId val="{00000000-21E3-4A2F-8633-4FA667839FC7}"/>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Volume (KT)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355.68</c:v>
                </c:pt>
                <c:pt idx="1">
                  <c:v>410.91</c:v>
                </c:pt>
                <c:pt idx="2">
                  <c:v>488.89</c:v>
                </c:pt>
                <c:pt idx="3">
                  <c:v>684.6</c:v>
                </c:pt>
                <c:pt idx="4">
                  <c:v>814.08</c:v>
                </c:pt>
              </c:numCache>
            </c:numRef>
          </c:val>
          <c:extLst>
            <c:ext xmlns:c16="http://schemas.microsoft.com/office/drawing/2014/chart" uri="{C3380CC4-5D6E-409C-BE32-E72D297353CC}">
              <c16:uniqueId val="{00000000-E725-4D92-B635-9CCEA48FB7E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Sheet1!$A$2:$A$6</c:f>
              <c:strCache>
                <c:ptCount val="5"/>
                <c:pt idx="0">
                  <c:v>2017</c:v>
                </c:pt>
                <c:pt idx="1">
                  <c:v>2019</c:v>
                </c:pt>
                <c:pt idx="2">
                  <c:v>2021</c:v>
                </c:pt>
                <c:pt idx="3">
                  <c:v>2025F</c:v>
                </c:pt>
                <c:pt idx="4">
                  <c:v>2027F</c:v>
                </c:pt>
              </c:strCache>
            </c:strRef>
          </c:cat>
          <c:val>
            <c:numRef>
              <c:f>Sheet1!$H$2:$H$6</c:f>
              <c:numCache>
                <c:formatCode>0.0</c:formatCode>
                <c:ptCount val="5"/>
                <c:pt idx="0">
                  <c:v>1.9046536899390037E-2</c:v>
                </c:pt>
                <c:pt idx="1">
                  <c:v>2.628641723884402E-2</c:v>
                </c:pt>
                <c:pt idx="2">
                  <c:v>3.1384962191110061E-2</c:v>
                </c:pt>
                <c:pt idx="3">
                  <c:v>4.8196599574760517E-2</c:v>
                </c:pt>
                <c:pt idx="4">
                  <c:v>5.9381090240199469E-2</c:v>
                </c:pt>
              </c:numCache>
            </c:numRef>
          </c:val>
          <c:extLst>
            <c:ext xmlns:c16="http://schemas.microsoft.com/office/drawing/2014/chart" uri="{C3380CC4-5D6E-409C-BE32-E72D297353CC}">
              <c16:uniqueId val="{00000000-41C4-492B-BEF4-F74A14043F26}"/>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Sheet1!$A$2:$A$6</c:f>
              <c:strCache>
                <c:ptCount val="5"/>
                <c:pt idx="0">
                  <c:v>2017</c:v>
                </c:pt>
                <c:pt idx="1">
                  <c:v>2019</c:v>
                </c:pt>
                <c:pt idx="2">
                  <c:v>2021</c:v>
                </c:pt>
                <c:pt idx="3">
                  <c:v>2025F</c:v>
                </c:pt>
                <c:pt idx="4">
                  <c:v>2027F</c:v>
                </c:pt>
              </c:strCache>
            </c:strRef>
          </c:cat>
          <c:val>
            <c:numRef>
              <c:f>Sheet1!$G$2:$G$6</c:f>
              <c:numCache>
                <c:formatCode>0.0</c:formatCode>
                <c:ptCount val="5"/>
                <c:pt idx="0">
                  <c:v>1.35427310613E-2</c:v>
                </c:pt>
                <c:pt idx="1">
                  <c:v>1.6729768416560001E-2</c:v>
                </c:pt>
                <c:pt idx="2">
                  <c:v>2.0137119003999997E-2</c:v>
                </c:pt>
                <c:pt idx="3">
                  <c:v>2.9076111800335334E-2</c:v>
                </c:pt>
                <c:pt idx="4">
                  <c:v>3.5473898726947339E-2</c:v>
                </c:pt>
              </c:numCache>
            </c:numRef>
          </c:val>
          <c:extLst>
            <c:ext xmlns:c16="http://schemas.microsoft.com/office/drawing/2014/chart" uri="{C3380CC4-5D6E-409C-BE32-E72D297353CC}">
              <c16:uniqueId val="{00000001-41C4-492B-BEF4-F74A14043F26}"/>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Sheet1!$A$2:$A$6</c:f>
              <c:strCache>
                <c:ptCount val="5"/>
                <c:pt idx="0">
                  <c:v>2017</c:v>
                </c:pt>
                <c:pt idx="1">
                  <c:v>2019</c:v>
                </c:pt>
                <c:pt idx="2">
                  <c:v>2021</c:v>
                </c:pt>
                <c:pt idx="3">
                  <c:v>2025F</c:v>
                </c:pt>
                <c:pt idx="4">
                  <c:v>2027F</c:v>
                </c:pt>
              </c:strCache>
            </c:strRef>
          </c:cat>
          <c:val>
            <c:numRef>
              <c:f>Sheet1!$F$2:$F$6</c:f>
              <c:numCache>
                <c:formatCode>0.0</c:formatCode>
                <c:ptCount val="5"/>
                <c:pt idx="0">
                  <c:v>1.9844907673499997E-2</c:v>
                </c:pt>
                <c:pt idx="1">
                  <c:v>2.420140756124E-2</c:v>
                </c:pt>
                <c:pt idx="2">
                  <c:v>2.9379147410999992E-2</c:v>
                </c:pt>
                <c:pt idx="3">
                  <c:v>4.31705670972602E-2</c:v>
                </c:pt>
                <c:pt idx="4">
                  <c:v>5.3016283018899997E-2</c:v>
                </c:pt>
              </c:numCache>
            </c:numRef>
          </c:val>
          <c:extLst>
            <c:ext xmlns:c16="http://schemas.microsoft.com/office/drawing/2014/chart" uri="{C3380CC4-5D6E-409C-BE32-E72D297353CC}">
              <c16:uniqueId val="{00000002-41C4-492B-BEF4-F74A14043F26}"/>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9.0572277240900015E-2</c:v>
                </c:pt>
                <c:pt idx="1">
                  <c:v>0.10353505885655997</c:v>
                </c:pt>
                <c:pt idx="2">
                  <c:v>0.1220621437411</c:v>
                </c:pt>
                <c:pt idx="3">
                  <c:v>0.17408965839049101</c:v>
                </c:pt>
                <c:pt idx="4">
                  <c:v>0.20944980265374216</c:v>
                </c:pt>
              </c:numCache>
            </c:numRef>
          </c:val>
          <c:extLst>
            <c:ext xmlns:c16="http://schemas.microsoft.com/office/drawing/2014/chart" uri="{C3380CC4-5D6E-409C-BE32-E72D297353CC}">
              <c16:uniqueId val="{00000003-41C4-492B-BEF4-F74A14043F26}"/>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6.0566022121500002E-2</c:v>
                </c:pt>
                <c:pt idx="1">
                  <c:v>7.4512324191399984E-2</c:v>
                </c:pt>
                <c:pt idx="2">
                  <c:v>8.8406714866200012E-2</c:v>
                </c:pt>
                <c:pt idx="3">
                  <c:v>0.1229686710035303</c:v>
                </c:pt>
                <c:pt idx="4">
                  <c:v>0.14642129772169252</c:v>
                </c:pt>
              </c:numCache>
            </c:numRef>
          </c:val>
          <c:extLst>
            <c:ext xmlns:c16="http://schemas.microsoft.com/office/drawing/2014/chart" uri="{C3380CC4-5D6E-409C-BE32-E72D297353CC}">
              <c16:uniqueId val="{00000004-41C4-492B-BEF4-F74A14043F26}"/>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7.5281898709710013E-2</c:v>
                </c:pt>
                <c:pt idx="1">
                  <c:v>8.5058846156636003E-2</c:v>
                </c:pt>
                <c:pt idx="2">
                  <c:v>9.8793818123690008E-2</c:v>
                </c:pt>
                <c:pt idx="3">
                  <c:v>0.13695946407066037</c:v>
                </c:pt>
                <c:pt idx="4">
                  <c:v>0.16234576605616477</c:v>
                </c:pt>
              </c:numCache>
            </c:numRef>
          </c:val>
          <c:extLst>
            <c:ext xmlns:c16="http://schemas.microsoft.com/office/drawing/2014/chart" uri="{C3380CC4-5D6E-409C-BE32-E72D297353CC}">
              <c16:uniqueId val="{00000005-41C4-492B-BEF4-F74A14043F26}"/>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0.17285562629369999</c:v>
                </c:pt>
                <c:pt idx="1">
                  <c:v>0.20797017757875999</c:v>
                </c:pt>
                <c:pt idx="2">
                  <c:v>0.24246609466289998</c:v>
                </c:pt>
                <c:pt idx="3">
                  <c:v>0.34393413887528257</c:v>
                </c:pt>
                <c:pt idx="4">
                  <c:v>0.41134522438155213</c:v>
                </c:pt>
              </c:numCache>
            </c:numRef>
          </c:val>
          <c:extLst>
            <c:ext xmlns:c16="http://schemas.microsoft.com/office/drawing/2014/chart" uri="{C3380CC4-5D6E-409C-BE32-E72D297353CC}">
              <c16:uniqueId val="{00000006-41C4-492B-BEF4-F74A14043F26}"/>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23954333226171"/>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Sheet1!$A$2:$A$6</c:f>
              <c:strCache>
                <c:ptCount val="5"/>
                <c:pt idx="0">
                  <c:v>2017</c:v>
                </c:pt>
                <c:pt idx="1">
                  <c:v>2019</c:v>
                </c:pt>
                <c:pt idx="2">
                  <c:v>2021</c:v>
                </c:pt>
                <c:pt idx="3">
                  <c:v>2025F</c:v>
                </c:pt>
                <c:pt idx="4">
                  <c:v>2027F</c:v>
                </c:pt>
              </c:strCache>
            </c:strRef>
          </c:cat>
          <c:val>
            <c:numRef>
              <c:f>Sheet1!$H$2:$H$6</c:f>
              <c:numCache>
                <c:formatCode>0.0</c:formatCode>
                <c:ptCount val="5"/>
                <c:pt idx="0">
                  <c:v>10.90645329883464</c:v>
                </c:pt>
                <c:pt idx="1">
                  <c:v>15.349086876986263</c:v>
                </c:pt>
                <c:pt idx="2">
                  <c:v>18.518740387078836</c:v>
                </c:pt>
                <c:pt idx="3">
                  <c:v>28.144364891036833</c:v>
                </c:pt>
                <c:pt idx="4">
                  <c:v>34.671037124440375</c:v>
                </c:pt>
              </c:numCache>
            </c:numRef>
          </c:val>
          <c:extLst>
            <c:ext xmlns:c16="http://schemas.microsoft.com/office/drawing/2014/chart" uri="{C3380CC4-5D6E-409C-BE32-E72D297353CC}">
              <c16:uniqueId val="{00000000-66B5-4A75-B937-B724FF41A9EE}"/>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Sheet1!$A$2:$A$6</c:f>
              <c:strCache>
                <c:ptCount val="5"/>
                <c:pt idx="0">
                  <c:v>2017</c:v>
                </c:pt>
                <c:pt idx="1">
                  <c:v>2019</c:v>
                </c:pt>
                <c:pt idx="2">
                  <c:v>2021</c:v>
                </c:pt>
                <c:pt idx="3">
                  <c:v>2025F</c:v>
                </c:pt>
                <c:pt idx="4">
                  <c:v>2027F</c:v>
                </c:pt>
              </c:strCache>
            </c:strRef>
          </c:cat>
          <c:val>
            <c:numRef>
              <c:f>Sheet1!$G$2:$G$6</c:f>
              <c:numCache>
                <c:formatCode>0.0</c:formatCode>
                <c:ptCount val="5"/>
                <c:pt idx="0">
                  <c:v>10.100683753228346</c:v>
                </c:pt>
                <c:pt idx="1">
                  <c:v>11.945199971709924</c:v>
                </c:pt>
                <c:pt idx="2">
                  <c:v>14.440957986707881</c:v>
                </c:pt>
                <c:pt idx="3">
                  <c:v>20.97192475495606</c:v>
                </c:pt>
                <c:pt idx="4">
                  <c:v>25.345908761972481</c:v>
                </c:pt>
              </c:numCache>
            </c:numRef>
          </c:val>
          <c:extLst>
            <c:ext xmlns:c16="http://schemas.microsoft.com/office/drawing/2014/chart" uri="{C3380CC4-5D6E-409C-BE32-E72D297353CC}">
              <c16:uniqueId val="{00000001-66B5-4A75-B937-B724FF41A9EE}"/>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Sheet1!$A$2:$A$6</c:f>
              <c:strCache>
                <c:ptCount val="5"/>
                <c:pt idx="0">
                  <c:v>2017</c:v>
                </c:pt>
                <c:pt idx="1">
                  <c:v>2019</c:v>
                </c:pt>
                <c:pt idx="2">
                  <c:v>2021</c:v>
                </c:pt>
                <c:pt idx="3">
                  <c:v>2025F</c:v>
                </c:pt>
                <c:pt idx="4">
                  <c:v>2027F</c:v>
                </c:pt>
              </c:strCache>
            </c:strRef>
          </c:cat>
          <c:val>
            <c:numRef>
              <c:f>Sheet1!$F$2:$F$6</c:f>
              <c:numCache>
                <c:formatCode>0.0</c:formatCode>
                <c:ptCount val="5"/>
                <c:pt idx="0">
                  <c:v>13.160296267228347</c:v>
                </c:pt>
                <c:pt idx="1">
                  <c:v>15.755722382815268</c:v>
                </c:pt>
                <c:pt idx="2">
                  <c:v>19.72429556415765</c:v>
                </c:pt>
                <c:pt idx="3">
                  <c:v>28.914403845760106</c:v>
                </c:pt>
                <c:pt idx="4">
                  <c:v>35.366125328363509</c:v>
                </c:pt>
              </c:numCache>
            </c:numRef>
          </c:val>
          <c:extLst>
            <c:ext xmlns:c16="http://schemas.microsoft.com/office/drawing/2014/chart" uri="{C3380CC4-5D6E-409C-BE32-E72D297353CC}">
              <c16:uniqueId val="{00000002-66B5-4A75-B937-B724FF41A9EE}"/>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73.244292779055115</c:v>
                </c:pt>
                <c:pt idx="1">
                  <c:v>81.301057598076326</c:v>
                </c:pt>
                <c:pt idx="2">
                  <c:v>97.016675424111284</c:v>
                </c:pt>
                <c:pt idx="3">
                  <c:v>136.37913823090358</c:v>
                </c:pt>
                <c:pt idx="4">
                  <c:v>162.65326430824152</c:v>
                </c:pt>
              </c:numCache>
            </c:numRef>
          </c:val>
          <c:extLst>
            <c:ext xmlns:c16="http://schemas.microsoft.com/office/drawing/2014/chart" uri="{C3380CC4-5D6E-409C-BE32-E72D297353CC}">
              <c16:uniqueId val="{00000003-66B5-4A75-B937-B724FF41A9EE}"/>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46.355760637795271</c:v>
                </c:pt>
                <c:pt idx="1">
                  <c:v>55.326662706442733</c:v>
                </c:pt>
                <c:pt idx="2">
                  <c:v>66.469114083771245</c:v>
                </c:pt>
                <c:pt idx="3">
                  <c:v>91.125589263147631</c:v>
                </c:pt>
                <c:pt idx="4">
                  <c:v>107.58288133786635</c:v>
                </c:pt>
              </c:numCache>
            </c:numRef>
          </c:val>
          <c:extLst>
            <c:ext xmlns:c16="http://schemas.microsoft.com/office/drawing/2014/chart" uri="{C3380CC4-5D6E-409C-BE32-E72D297353CC}">
              <c16:uniqueId val="{00000004-66B5-4A75-B937-B724FF41A9EE}"/>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58.675578247559059</c:v>
                </c:pt>
                <c:pt idx="1">
                  <c:v>64.28029993682442</c:v>
                </c:pt>
                <c:pt idx="2">
                  <c:v>75.582232345904174</c:v>
                </c:pt>
                <c:pt idx="3">
                  <c:v>103.30611820118307</c:v>
                </c:pt>
                <c:pt idx="4">
                  <c:v>121.40770682387138</c:v>
                </c:pt>
              </c:numCache>
            </c:numRef>
          </c:val>
          <c:extLst>
            <c:ext xmlns:c16="http://schemas.microsoft.com/office/drawing/2014/chart" uri="{C3380CC4-5D6E-409C-BE32-E72D297353CC}">
              <c16:uniqueId val="{00000005-66B5-4A75-B937-B724FF41A9EE}"/>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143.23410037062987</c:v>
                </c:pt>
                <c:pt idx="1">
                  <c:v>166.95342090882446</c:v>
                </c:pt>
                <c:pt idx="2">
                  <c:v>197.14288374459042</c:v>
                </c:pt>
                <c:pt idx="3">
                  <c:v>275.75436937989559</c:v>
                </c:pt>
                <c:pt idx="4">
                  <c:v>327.051929960275</c:v>
                </c:pt>
              </c:numCache>
            </c:numRef>
          </c:val>
          <c:extLst>
            <c:ext xmlns:c16="http://schemas.microsoft.com/office/drawing/2014/chart" uri="{C3380CC4-5D6E-409C-BE32-E72D297353CC}">
              <c16:uniqueId val="{00000006-66B5-4A75-B937-B724FF41A9EE}"/>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5"/>
          <c:order val="3"/>
          <c:tx>
            <c:strRef>
              <c:f>Sheet1!$C$1</c:f>
              <c:strCache>
                <c:ptCount val="1"/>
                <c:pt idx="0">
                  <c:v>West</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9.2013326999999978E-2</c:v>
                </c:pt>
                <c:pt idx="1">
                  <c:v>0.10970431719999994</c:v>
                </c:pt>
                <c:pt idx="2">
                  <c:v>0.12911978300000002</c:v>
                </c:pt>
                <c:pt idx="3">
                  <c:v>0.18399133917436314</c:v>
                </c:pt>
                <c:pt idx="4">
                  <c:v>0.22098158271011559</c:v>
                </c:pt>
              </c:numCache>
            </c:numRef>
          </c:val>
          <c:extLst>
            <c:ext xmlns:c16="http://schemas.microsoft.com/office/drawing/2014/chart" uri="{C3380CC4-5D6E-409C-BE32-E72D297353CC}">
              <c16:uniqueId val="{00000003-41C4-492B-BEF4-F74A14043F26}"/>
            </c:ext>
          </c:extLst>
        </c:ser>
        <c:ser>
          <c:idx val="0"/>
          <c:order val="4"/>
          <c:tx>
            <c:strRef>
              <c:f>Sheet1!$E$1</c:f>
              <c:strCache>
                <c:ptCount val="1"/>
                <c:pt idx="0">
                  <c:v>East </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9.1245420000000035E-2</c:v>
                </c:pt>
                <c:pt idx="1">
                  <c:v>0.1089507056</c:v>
                </c:pt>
                <c:pt idx="2">
                  <c:v>0.12715862999999997</c:v>
                </c:pt>
                <c:pt idx="3">
                  <c:v>0.17905016551489547</c:v>
                </c:pt>
                <c:pt idx="4">
                  <c:v>0.21430149586076064</c:v>
                </c:pt>
              </c:numCache>
            </c:numRef>
          </c:val>
          <c:extLst>
            <c:ext xmlns:c16="http://schemas.microsoft.com/office/drawing/2014/chart" uri="{C3380CC4-5D6E-409C-BE32-E72D297353CC}">
              <c16:uniqueId val="{00000004-41C4-492B-BEF4-F74A14043F26}"/>
            </c:ext>
          </c:extLst>
        </c:ser>
        <c:ser>
          <c:idx val="2"/>
          <c:order val="5"/>
          <c:tx>
            <c:strRef>
              <c:f>Sheet1!$D$1</c:f>
              <c:strCache>
                <c:ptCount val="1"/>
                <c:pt idx="0">
                  <c:v>South</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0.13533231599999998</c:v>
                </c:pt>
                <c:pt idx="1">
                  <c:v>0.1610575648</c:v>
                </c:pt>
                <c:pt idx="2">
                  <c:v>0.18953594799999998</c:v>
                </c:pt>
                <c:pt idx="3">
                  <c:v>0.26960840276477738</c:v>
                </c:pt>
                <c:pt idx="4">
                  <c:v>0.32333775217603938</c:v>
                </c:pt>
              </c:numCache>
            </c:numRef>
          </c:val>
          <c:extLst>
            <c:ext xmlns:c16="http://schemas.microsoft.com/office/drawing/2014/chart" uri="{C3380CC4-5D6E-409C-BE32-E72D297353CC}">
              <c16:uniqueId val="{00000005-41C4-492B-BEF4-F74A14043F26}"/>
            </c:ext>
          </c:extLst>
        </c:ser>
        <c:ser>
          <c:idx val="6"/>
          <c:order val="6"/>
          <c:tx>
            <c:strRef>
              <c:f>Sheet1!$B$1</c:f>
              <c:strCache>
                <c:ptCount val="1"/>
                <c:pt idx="0">
                  <c:v>North</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0.13311893700000002</c:v>
                </c:pt>
                <c:pt idx="1">
                  <c:v>0.15858141240000001</c:v>
                </c:pt>
                <c:pt idx="2">
                  <c:v>0.18681563900000003</c:v>
                </c:pt>
                <c:pt idx="3">
                  <c:v>0.26574530335828433</c:v>
                </c:pt>
                <c:pt idx="4">
                  <c:v>0.31881253205228277</c:v>
                </c:pt>
              </c:numCache>
            </c:numRef>
          </c:val>
          <c:extLst>
            <c:ext xmlns:c16="http://schemas.microsoft.com/office/drawing/2014/chart" uri="{C3380CC4-5D6E-409C-BE32-E72D297353CC}">
              <c16:uniqueId val="{00000006-41C4-492B-BEF4-F74A14043F26}"/>
            </c:ext>
          </c:extLst>
        </c:ser>
        <c:dLbls>
          <c:showLegendKey val="0"/>
          <c:showVal val="0"/>
          <c:showCatName val="0"/>
          <c:showSerName val="0"/>
          <c:showPercent val="0"/>
          <c:showBubbleSize val="0"/>
        </c:dLbls>
        <c:gapWidth val="150"/>
        <c:overlap val="100"/>
        <c:axId val="339720584"/>
        <c:axId val="339721368"/>
        <c:extLst>
          <c:ext xmlns:c15="http://schemas.microsoft.com/office/drawing/2012/chart" uri="{02D57815-91ED-43cb-92C2-25804820EDAC}">
            <c15:filteredBarSeries>
              <c15:ser>
                <c:idx val="4"/>
                <c:order val="0"/>
                <c:tx>
                  <c:strRef>
                    <c:extLst>
                      <c:ext uri="{02D57815-91ED-43cb-92C2-25804820EDAC}">
                        <c15:formulaRef>
                          <c15:sqref>Sheet1!#REF!</c15:sqref>
                        </c15:formulaRef>
                      </c:ext>
                    </c:extLst>
                    <c:strCache>
                      <c:ptCount val="1"/>
                      <c:pt idx="0">
                        <c:v>#REF!</c:v>
                      </c:pt>
                    </c:strCache>
                  </c:strRef>
                </c:tx>
                <c:spPr>
                  <a:solidFill>
                    <a:schemeClr val="accent5"/>
                  </a:solidFill>
                  <a:ln>
                    <a:noFill/>
                  </a:ln>
                  <a:effectLst/>
                </c:spPr>
                <c:invertIfNegative val="0"/>
                <c:cat>
                  <c:strRef>
                    <c:extLst>
                      <c:ext uri="{02D57815-91ED-43cb-92C2-25804820EDAC}">
                        <c15:formulaRef>
                          <c15:sqref>Sheet1!$A$2:$A$6</c15:sqref>
                        </c15:formulaRef>
                      </c:ext>
                    </c:extLst>
                    <c:strCache>
                      <c:ptCount val="5"/>
                      <c:pt idx="0">
                        <c:v>2017</c:v>
                      </c:pt>
                      <c:pt idx="1">
                        <c:v>2019</c:v>
                      </c:pt>
                      <c:pt idx="2">
                        <c:v>2021</c:v>
                      </c:pt>
                      <c:pt idx="3">
                        <c:v>2025F</c:v>
                      </c:pt>
                      <c:pt idx="4">
                        <c:v>2027F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41C4-492B-BEF4-F74A14043F26}"/>
                  </c:ext>
                </c:extLst>
              </c15:ser>
            </c15:filteredBarSeries>
            <c15:filteredBarSeries>
              <c15:ser>
                <c:idx val="3"/>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Sheet1!$A$2:$A$6</c15:sqref>
                        </c15:formulaRef>
                      </c:ext>
                    </c:extLst>
                    <c:strCache>
                      <c:ptCount val="5"/>
                      <c:pt idx="0">
                        <c:v>2017</c:v>
                      </c:pt>
                      <c:pt idx="1">
                        <c:v>2019</c:v>
                      </c:pt>
                      <c:pt idx="2">
                        <c:v>2021</c:v>
                      </c:pt>
                      <c:pt idx="3">
                        <c:v>2025F</c:v>
                      </c:pt>
                      <c:pt idx="4">
                        <c:v>2027F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1-41C4-492B-BEF4-F74A14043F26}"/>
                  </c:ext>
                </c:extLst>
              </c15:ser>
            </c15:filteredBarSeries>
            <c15:filteredBarSeries>
              <c15:ser>
                <c:idx val="1"/>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Sheet1!$A$2:$A$6</c15:sqref>
                        </c15:formulaRef>
                      </c:ext>
                    </c:extLst>
                    <c:strCache>
                      <c:ptCount val="5"/>
                      <c:pt idx="0">
                        <c:v>2017</c:v>
                      </c:pt>
                      <c:pt idx="1">
                        <c:v>2019</c:v>
                      </c:pt>
                      <c:pt idx="2">
                        <c:v>2021</c:v>
                      </c:pt>
                      <c:pt idx="3">
                        <c:v>2025F</c:v>
                      </c:pt>
                      <c:pt idx="4">
                        <c:v>2027F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2-41C4-492B-BEF4-F74A14043F26}"/>
                  </c:ext>
                </c:extLst>
              </c15:ser>
            </c15:filteredBarSeries>
          </c:ext>
        </c:extLst>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50943408597285"/>
          <c:y val="9.092564453991505E-3"/>
          <c:w val="0.77548783152440603"/>
          <c:h val="0.70411669312540393"/>
        </c:manualLayout>
      </c:layout>
      <c:barChart>
        <c:barDir val="col"/>
        <c:grouping val="percentStacked"/>
        <c:varyColors val="0"/>
        <c:ser>
          <c:idx val="5"/>
          <c:order val="3"/>
          <c:tx>
            <c:strRef>
              <c:f>Sheet1!$C$1</c:f>
              <c:strCache>
                <c:ptCount val="1"/>
                <c:pt idx="0">
                  <c:v>West</c:v>
                </c:pt>
              </c:strCache>
            </c:strRef>
          </c:tx>
          <c:spPr>
            <a:solidFill>
              <a:schemeClr val="accent6"/>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Sheet1!$C$2:$C$9</c:f>
              <c:numCache>
                <c:formatCode>0.0</c:formatCode>
                <c:ptCount val="5"/>
                <c:pt idx="0">
                  <c:v>64.697676377952746</c:v>
                </c:pt>
                <c:pt idx="1">
                  <c:v>74.785883969465644</c:v>
                </c:pt>
                <c:pt idx="2">
                  <c:v>89.125540185471408</c:v>
                </c:pt>
                <c:pt idx="3">
                  <c:v>125.28105126773956</c:v>
                </c:pt>
                <c:pt idx="4">
                  <c:v>149.22065387313413</c:v>
                </c:pt>
              </c:numCache>
              <c:extLst/>
            </c:numRef>
          </c:val>
          <c:extLst>
            <c:ext xmlns:c16="http://schemas.microsoft.com/office/drawing/2014/chart" uri="{C3380CC4-5D6E-409C-BE32-E72D297353CC}">
              <c16:uniqueId val="{00000000-1E01-4303-8D02-C16BF65CA17A}"/>
            </c:ext>
          </c:extLst>
        </c:ser>
        <c:ser>
          <c:idx val="0"/>
          <c:order val="4"/>
          <c:tx>
            <c:strRef>
              <c:f>Sheet1!$E$1</c:f>
              <c:strCache>
                <c:ptCount val="1"/>
                <c:pt idx="0">
                  <c:v>East </c:v>
                </c:pt>
              </c:strCache>
            </c:strRef>
          </c:tx>
          <c:spPr>
            <a:solidFill>
              <a:schemeClr val="accent1"/>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Sheet1!$E$2:$E$9</c:f>
              <c:numCache>
                <c:formatCode>0.0</c:formatCode>
                <c:ptCount val="5"/>
                <c:pt idx="0">
                  <c:v>69.748292125984221</c:v>
                </c:pt>
                <c:pt idx="1">
                  <c:v>80.744100000000046</c:v>
                </c:pt>
                <c:pt idx="2">
                  <c:v>95.383394899536285</c:v>
                </c:pt>
                <c:pt idx="3">
                  <c:v>132.74314667111855</c:v>
                </c:pt>
                <c:pt idx="4">
                  <c:v>157.44285029494887</c:v>
                </c:pt>
              </c:numCache>
              <c:extLst/>
            </c:numRef>
          </c:val>
          <c:extLst>
            <c:ext xmlns:c16="http://schemas.microsoft.com/office/drawing/2014/chart" uri="{C3380CC4-5D6E-409C-BE32-E72D297353CC}">
              <c16:uniqueId val="{00000001-1E01-4303-8D02-C16BF65CA17A}"/>
            </c:ext>
          </c:extLst>
        </c:ser>
        <c:ser>
          <c:idx val="2"/>
          <c:order val="5"/>
          <c:tx>
            <c:strRef>
              <c:f>Sheet1!$D$1</c:f>
              <c:strCache>
                <c:ptCount val="1"/>
                <c:pt idx="0">
                  <c:v>South</c:v>
                </c:pt>
              </c:strCache>
            </c:strRef>
          </c:tx>
          <c:spPr>
            <a:solidFill>
              <a:schemeClr val="accent3"/>
            </a:solidFill>
            <a:ln>
              <a:noFill/>
            </a:ln>
            <a:effectLst>
              <a:innerShdw blurRad="63500" dist="50800" dir="16200000">
                <a:prstClr val="black">
                  <a:alpha val="50000"/>
                </a:prstClr>
              </a:innerShdw>
            </a:effectLst>
          </c:spPr>
          <c:invertIfNegative val="0"/>
          <c:cat>
            <c:strRef>
              <c:f>Sheet1!$A$2:$A$9</c:f>
              <c:strCache>
                <c:ptCount val="5"/>
                <c:pt idx="0">
                  <c:v>2017</c:v>
                </c:pt>
                <c:pt idx="1">
                  <c:v>2019</c:v>
                </c:pt>
                <c:pt idx="2">
                  <c:v>2021</c:v>
                </c:pt>
                <c:pt idx="3">
                  <c:v>2025F</c:v>
                </c:pt>
                <c:pt idx="4">
                  <c:v>2027F</c:v>
                </c:pt>
              </c:strCache>
              <c:extLst/>
            </c:strRef>
          </c:cat>
          <c:val>
            <c:numRef>
              <c:f>Sheet1!$D$2:$D$9</c:f>
              <c:numCache>
                <c:formatCode>0.0</c:formatCode>
                <c:ptCount val="5"/>
                <c:pt idx="0">
                  <c:v>112.82079685039371</c:v>
                </c:pt>
                <c:pt idx="1">
                  <c:v>130.17674748091599</c:v>
                </c:pt>
                <c:pt idx="2">
                  <c:v>155.0774621329212</c:v>
                </c:pt>
                <c:pt idx="3">
                  <c:v>217.15382219741525</c:v>
                </c:pt>
                <c:pt idx="4">
                  <c:v>258.30722026156826</c:v>
                </c:pt>
              </c:numCache>
              <c:extLst/>
            </c:numRef>
          </c:val>
          <c:extLst>
            <c:ext xmlns:c16="http://schemas.microsoft.com/office/drawing/2014/chart" uri="{C3380CC4-5D6E-409C-BE32-E72D297353CC}">
              <c16:uniqueId val="{00000002-1E01-4303-8D02-C16BF65CA17A}"/>
            </c:ext>
          </c:extLst>
        </c:ser>
        <c:ser>
          <c:idx val="6"/>
          <c:order val="6"/>
          <c:tx>
            <c:strRef>
              <c:f>Sheet1!$B$1</c:f>
              <c:strCache>
                <c:ptCount val="1"/>
                <c:pt idx="0">
                  <c:v>North</c:v>
                </c:pt>
              </c:strCache>
            </c:strRef>
          </c:tx>
          <c:spPr>
            <a:solidFill>
              <a:schemeClr val="accent1">
                <a:lumMod val="60000"/>
              </a:schemeClr>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Sheet1!$B$2:$B$9</c:f>
              <c:numCache>
                <c:formatCode>0.0</c:formatCode>
                <c:ptCount val="5"/>
                <c:pt idx="0">
                  <c:v>108.41040000000001</c:v>
                </c:pt>
                <c:pt idx="1">
                  <c:v>125.20471893129769</c:v>
                </c:pt>
                <c:pt idx="2">
                  <c:v>149.30850231839258</c:v>
                </c:pt>
                <c:pt idx="3">
                  <c:v>209.41788843060951</c:v>
                </c:pt>
                <c:pt idx="4">
                  <c:v>249.10812921537942</c:v>
                </c:pt>
              </c:numCache>
              <c:extLst/>
            </c:numRef>
          </c:val>
          <c:extLst>
            <c:ext xmlns:c16="http://schemas.microsoft.com/office/drawing/2014/chart" uri="{C3380CC4-5D6E-409C-BE32-E72D297353CC}">
              <c16:uniqueId val="{00000003-1E01-4303-8D02-C16BF65CA17A}"/>
            </c:ext>
          </c:extLst>
        </c:ser>
        <c:dLbls>
          <c:showLegendKey val="0"/>
          <c:showVal val="0"/>
          <c:showCatName val="0"/>
          <c:showSerName val="0"/>
          <c:showPercent val="0"/>
          <c:showBubbleSize val="0"/>
        </c:dLbls>
        <c:gapWidth val="150"/>
        <c:overlap val="100"/>
        <c:axId val="339720584"/>
        <c:axId val="339721368"/>
        <c:extLst>
          <c:ext xmlns:c15="http://schemas.microsoft.com/office/drawing/2012/chart" uri="{02D57815-91ED-43cb-92C2-25804820EDAC}">
            <c15:filteredBarSeries>
              <c15:ser>
                <c:idx val="4"/>
                <c:order val="0"/>
                <c:tx>
                  <c:strRef>
                    <c:extLst>
                      <c:ext uri="{02D57815-91ED-43cb-92C2-25804820EDAC}">
                        <c15:formulaRef>
                          <c15:sqref>Sheet1!#REF!</c15:sqref>
                        </c15:formulaRef>
                      </c:ext>
                    </c:extLst>
                    <c:strCache>
                      <c:ptCount val="1"/>
                      <c:pt idx="0">
                        <c:v>#REF!</c:v>
                      </c:pt>
                    </c:strCache>
                  </c:strRef>
                </c:tx>
                <c:spPr>
                  <a:solidFill>
                    <a:schemeClr val="accent5"/>
                  </a:solidFill>
                  <a:ln>
                    <a:noFill/>
                  </a:ln>
                  <a:effectLst/>
                </c:spPr>
                <c:invertIfNegative val="0"/>
                <c:cat>
                  <c:strRef>
                    <c:extLst>
                      <c:ext uri="{02D57815-91ED-43cb-92C2-25804820EDAC}">
                        <c15:formulaRef>
                          <c15:sqref>Sheet1!$A$2:$A$9</c15:sqref>
                        </c15:formulaRef>
                      </c:ext>
                    </c:extLst>
                    <c:strCache>
                      <c:ptCount val="5"/>
                      <c:pt idx="0">
                        <c:v>2017</c:v>
                      </c:pt>
                      <c:pt idx="1">
                        <c:v>2019</c:v>
                      </c:pt>
                      <c:pt idx="2">
                        <c:v>2021</c:v>
                      </c:pt>
                      <c:pt idx="3">
                        <c:v>2025F</c:v>
                      </c:pt>
                      <c:pt idx="4">
                        <c:v>2027F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4-1E01-4303-8D02-C16BF65CA17A}"/>
                  </c:ext>
                </c:extLst>
              </c15:ser>
            </c15:filteredBarSeries>
            <c15:filteredBarSeries>
              <c15:ser>
                <c:idx val="3"/>
                <c:order val="1"/>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5"/>
                      <c:pt idx="0">
                        <c:v>2017</c:v>
                      </c:pt>
                      <c:pt idx="1">
                        <c:v>2019</c:v>
                      </c:pt>
                      <c:pt idx="2">
                        <c:v>2021</c:v>
                      </c:pt>
                      <c:pt idx="3">
                        <c:v>2025F</c:v>
                      </c:pt>
                      <c:pt idx="4">
                        <c:v>2027F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5-1E01-4303-8D02-C16BF65CA17A}"/>
                  </c:ext>
                </c:extLst>
              </c15:ser>
            </c15:filteredBarSeries>
            <c15:filteredBarSeries>
              <c15:ser>
                <c:idx val="1"/>
                <c:order val="2"/>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5"/>
                      <c:pt idx="0">
                        <c:v>2017</c:v>
                      </c:pt>
                      <c:pt idx="1">
                        <c:v>2019</c:v>
                      </c:pt>
                      <c:pt idx="2">
                        <c:v>2021</c:v>
                      </c:pt>
                      <c:pt idx="3">
                        <c:v>2025F</c:v>
                      </c:pt>
                      <c:pt idx="4">
                        <c:v>2027F</c:v>
                      </c:pt>
                    </c:strCache>
                  </c:strRef>
                </c:cat>
                <c:val>
                  <c:numRef>
                    <c:extLst xmlns:c15="http://schemas.microsoft.com/office/drawing/2012/chart">
                      <c:ext xmlns:c15="http://schemas.microsoft.com/office/drawing/2012/chart" uri="{02D57815-91ED-43cb-92C2-25804820EDAC}">
                        <c15:formulaRef>
                          <c15:sqref>Sheet1!#REF!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06-1E01-4303-8D02-C16BF65CA17A}"/>
                  </c:ext>
                </c:extLst>
              </c15:ser>
            </c15:filteredBarSeries>
          </c:ext>
        </c:extLst>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80308338910568E-3"/>
          <c:y val="0.16148162881403538"/>
          <c:w val="0.75502378597234354"/>
          <c:h val="0.72058875335564032"/>
        </c:manualLayout>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FD08-4789-8D94-B324BFBEB0A4}"/>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FD08-4789-8D94-B324BFBEB0A4}"/>
              </c:ext>
            </c:extLst>
          </c:dPt>
          <c:dPt>
            <c:idx val="2"/>
            <c:bubble3D val="0"/>
            <c:spPr>
              <a:solidFill>
                <a:schemeClr val="accent6">
                  <a:shade val="9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FD08-4789-8D94-B324BFBEB0A4}"/>
              </c:ext>
            </c:extLst>
          </c:dPt>
          <c:dPt>
            <c:idx val="3"/>
            <c:bubble3D val="0"/>
            <c:spPr>
              <a:solidFill>
                <a:schemeClr val="accent6">
                  <a:tint val="9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6-FD08-4789-8D94-B324BFBEB0A4}"/>
              </c:ext>
            </c:extLst>
          </c:dPt>
          <c:dPt>
            <c:idx val="4"/>
            <c:bubble3D val="0"/>
            <c:spPr>
              <a:solidFill>
                <a:schemeClr val="accent6">
                  <a:tint val="7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FD08-4789-8D94-B324BFBEB0A4}"/>
              </c:ext>
            </c:extLst>
          </c:dPt>
          <c:dPt>
            <c:idx val="5"/>
            <c:bubble3D val="0"/>
            <c:spPr>
              <a:solidFill>
                <a:schemeClr val="accent6">
                  <a:tint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8-FD08-4789-8D94-B324BFBEB0A4}"/>
              </c:ext>
            </c:extLst>
          </c:dPt>
          <c:dLbls>
            <c:dLbl>
              <c:idx val="0"/>
              <c:layout>
                <c:manualLayout>
                  <c:x val="-2.7104326939290213E-2"/>
                  <c:y val="-0.3097333011081207"/>
                </c:manualLayout>
              </c:layout>
              <c:showLegendKey val="0"/>
              <c:showVal val="0"/>
              <c:showCatName val="1"/>
              <c:showSerName val="0"/>
              <c:showPercent val="1"/>
              <c:showBubbleSize val="0"/>
              <c:extLst>
                <c:ext xmlns:c15="http://schemas.microsoft.com/office/drawing/2012/chart" uri="{CE6537A1-D6FC-4f65-9D91-7224C49458BB}">
                  <c15:layout>
                    <c:manualLayout>
                      <c:w val="0.44271275565624341"/>
                      <c:h val="0.23953606041041145"/>
                    </c:manualLayout>
                  </c15:layout>
                </c:ext>
                <c:ext xmlns:c16="http://schemas.microsoft.com/office/drawing/2014/chart" uri="{C3380CC4-5D6E-409C-BE32-E72D297353CC}">
                  <c16:uniqueId val="{00000001-FD08-4789-8D94-B324BFBEB0A4}"/>
                </c:ext>
              </c:extLst>
            </c:dLbl>
            <c:dLbl>
              <c:idx val="1"/>
              <c:layout>
                <c:manualLayout>
                  <c:x val="-5.2174063783769318E-8"/>
                  <c:y val="8.763740597458039E-2"/>
                </c:manualLayout>
              </c:layout>
              <c:showLegendKey val="0"/>
              <c:showVal val="0"/>
              <c:showCatName val="1"/>
              <c:showSerName val="0"/>
              <c:showPercent val="1"/>
              <c:showBubbleSize val="0"/>
              <c:extLst>
                <c:ext xmlns:c15="http://schemas.microsoft.com/office/drawing/2012/chart" uri="{CE6537A1-D6FC-4f65-9D91-7224C49458BB}">
                  <c15:layout>
                    <c:manualLayout>
                      <c:w val="0.30143790832640149"/>
                      <c:h val="0.21312832816705268"/>
                    </c:manualLayout>
                  </c15:layout>
                </c:ext>
                <c:ext xmlns:c16="http://schemas.microsoft.com/office/drawing/2014/chart" uri="{C3380CC4-5D6E-409C-BE32-E72D297353CC}">
                  <c16:uniqueId val="{00000003-FD08-4789-8D94-B324BFBEB0A4}"/>
                </c:ext>
              </c:extLst>
            </c:dLbl>
            <c:dLbl>
              <c:idx val="2"/>
              <c:layout>
                <c:manualLayout>
                  <c:x val="0"/>
                  <c:y val="3.8062025919837488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D08-4789-8D94-B324BFBEB0A4}"/>
                </c:ext>
              </c:extLst>
            </c:dLbl>
            <c:dLbl>
              <c:idx val="3"/>
              <c:layout>
                <c:manualLayout>
                  <c:x val="2.1461450795279061E-2"/>
                  <c:y val="7.621227817545443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FD08-4789-8D94-B324BFBEB0A4}"/>
                </c:ext>
              </c:extLst>
            </c:dLbl>
            <c:dLbl>
              <c:idx val="4"/>
              <c:layout>
                <c:manualLayout>
                  <c:x val="-2.2884928080151894E-2"/>
                  <c:y val="0.1673980931264825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D08-4789-8D94-B324BFBEB0A4}"/>
                </c:ext>
              </c:extLst>
            </c:dLbl>
            <c:numFmt formatCode="0.0%" sourceLinked="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CLEAN AGRO FERTILIZER AND CHEMICAL PRIVATE LIMITED</c:v>
                </c:pt>
                <c:pt idx="1">
                  <c:v>DEEPAK FERTILISERS AND PETROCHEMICALS CORPORATION LIMITED</c:v>
                </c:pt>
                <c:pt idx="2">
                  <c:v>BHAKTI CHEMICALS PVT. LTD.</c:v>
                </c:pt>
                <c:pt idx="3">
                  <c:v>SAANVI ORGANICS </c:v>
                </c:pt>
                <c:pt idx="4">
                  <c:v>DHARMAJ CROP GUARD LIMITED</c:v>
                </c:pt>
                <c:pt idx="5">
                  <c:v>Others</c:v>
                </c:pt>
              </c:strCache>
            </c:strRef>
          </c:cat>
          <c:val>
            <c:numRef>
              <c:f>Sheet1!$B$2:$B$7</c:f>
              <c:numCache>
                <c:formatCode>0.0%</c:formatCode>
                <c:ptCount val="6"/>
                <c:pt idx="0">
                  <c:v>0.1719423399468194</c:v>
                </c:pt>
                <c:pt idx="1">
                  <c:v>0.13307958682757209</c:v>
                </c:pt>
                <c:pt idx="2">
                  <c:v>9.2171425649417063E-2</c:v>
                </c:pt>
                <c:pt idx="3">
                  <c:v>8.6035201472693792E-2</c:v>
                </c:pt>
                <c:pt idx="4">
                  <c:v>7.1717345060339541E-2</c:v>
                </c:pt>
                <c:pt idx="5">
                  <c:v>0.44505410104315812</c:v>
                </c:pt>
              </c:numCache>
            </c:numRef>
          </c:val>
          <c:extLst>
            <c:ext xmlns:c16="http://schemas.microsoft.com/office/drawing/2014/chart" uri="{C3380CC4-5D6E-409C-BE32-E72D297353CC}">
              <c16:uniqueId val="{00000004-FD08-4789-8D94-B324BFBEB0A4}"/>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sz="1000" b="1">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Survey Mode</a:t>
            </a:r>
          </a:p>
        </c:rich>
      </c:tx>
      <c:layout>
        <c:manualLayout>
          <c:xMode val="edge"/>
          <c:yMode val="edge"/>
          <c:x val="0.23902241471357832"/>
          <c:y val="3.7782910234213048E-2"/>
        </c:manualLayout>
      </c:layout>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3323509139929485E-2"/>
          <c:y val="0.31181886077119703"/>
          <c:w val="0.8820255982192543"/>
          <c:h val="0.62308409046996083"/>
        </c:manualLayout>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3AA3-4F27-837C-E7C45761B50A}"/>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3AA3-4F27-837C-E7C45761B50A}"/>
              </c:ext>
            </c:extLst>
          </c:dPt>
          <c:dLbls>
            <c:dLbl>
              <c:idx val="0"/>
              <c:layout>
                <c:manualLayout>
                  <c:x val="3.6852236601300485E-2"/>
                  <c:y val="9.2857307124951952E-2"/>
                </c:manualLayout>
              </c:layout>
              <c:tx>
                <c:rich>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r>
                      <a:rPr lang="en-US" dirty="0"/>
                      <a:t>F2F </a:t>
                    </a:r>
                    <a:r>
                      <a:rPr lang="en-US" baseline="0" dirty="0"/>
                      <a:t>
</a:t>
                    </a:r>
                    <a:fld id="{31B94D59-07B7-43E5-B90E-A5FE1920828C}" type="PERCENTAGE">
                      <a:rPr lang="en-US" altLang="ja-JP" baseline="0"/>
                      <a:pPr>
                        <a:defRPr lang="ja-JP" sz="800" b="1">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280771622139202"/>
                      <c:h val="0.24850828402561267"/>
                    </c:manualLayout>
                  </c15:layout>
                  <c15:dlblFieldTable/>
                  <c15:showDataLabelsRange val="0"/>
                </c:ext>
                <c:ext xmlns:c16="http://schemas.microsoft.com/office/drawing/2014/chart" uri="{C3380CC4-5D6E-409C-BE32-E72D297353CC}">
                  <c16:uniqueId val="{00000001-3AA3-4F27-837C-E7C45761B50A}"/>
                </c:ext>
              </c:extLst>
            </c:dLbl>
            <c:dLbl>
              <c:idx val="1"/>
              <c:layout>
                <c:manualLayout>
                  <c:x val="-1.2736847732713682E-2"/>
                  <c:y val="-4.1253231969143933E-2"/>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106176519071434"/>
                      <c:h val="0.43417132777893735"/>
                    </c:manualLayout>
                  </c15:layout>
                </c:ext>
                <c:ext xmlns:c16="http://schemas.microsoft.com/office/drawing/2014/chart" uri="{C3380CC4-5D6E-409C-BE32-E72D297353CC}">
                  <c16:uniqueId val="{00000003-3AA3-4F27-837C-E7C45761B50A}"/>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F2F</c:v>
                </c:pt>
                <c:pt idx="1">
                  <c:v>Telephonic Survey</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4-3AA3-4F27-837C-E7C45761B50A}"/>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0.13311893700000002</c:v>
                </c:pt>
                <c:pt idx="1">
                  <c:v>0.15858141240000001</c:v>
                </c:pt>
                <c:pt idx="2">
                  <c:v>0.18681563900000003</c:v>
                </c:pt>
                <c:pt idx="3">
                  <c:v>0.26574530335828433</c:v>
                </c:pt>
                <c:pt idx="4">
                  <c:v>0.31881253205228277</c:v>
                </c:pt>
              </c:numCache>
            </c:numRef>
          </c:val>
          <c:extLst>
            <c:ext xmlns:c16="http://schemas.microsoft.com/office/drawing/2014/chart" uri="{C3380CC4-5D6E-409C-BE32-E72D297353CC}">
              <c16:uniqueId val="{00000000-21E3-4A2F-8633-4FA667839FC7}"/>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Volume (KT)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108.41040000000001</c:v>
                </c:pt>
                <c:pt idx="1">
                  <c:v>125.20471893129769</c:v>
                </c:pt>
                <c:pt idx="2">
                  <c:v>149.30850231839258</c:v>
                </c:pt>
                <c:pt idx="3">
                  <c:v>209.41788843060951</c:v>
                </c:pt>
                <c:pt idx="4">
                  <c:v>249.10812921537942</c:v>
                </c:pt>
              </c:numCache>
            </c:numRef>
          </c:val>
          <c:extLst>
            <c:ext xmlns:c16="http://schemas.microsoft.com/office/drawing/2014/chart" uri="{C3380CC4-5D6E-409C-BE32-E72D297353CC}">
              <c16:uniqueId val="{00000000-E725-4D92-B635-9CCEA48FB7E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Sheet1!$H$2:$H$9</c:f>
              <c:numCache>
                <c:formatCode>0.0</c:formatCode>
                <c:ptCount val="5"/>
                <c:pt idx="0">
                  <c:v>5.6043072477000196E-3</c:v>
                </c:pt>
                <c:pt idx="1">
                  <c:v>6.5969867558400312E-3</c:v>
                </c:pt>
                <c:pt idx="2">
                  <c:v>7.6220780712000329E-3</c:v>
                </c:pt>
                <c:pt idx="3">
                  <c:v>1.0390641361308954E-2</c:v>
                </c:pt>
                <c:pt idx="4">
                  <c:v>1.2146757471191981E-2</c:v>
                </c:pt>
              </c:numCache>
              <c:extLst/>
            </c:numRef>
          </c:val>
          <c:extLst>
            <c:ext xmlns:c16="http://schemas.microsoft.com/office/drawing/2014/chart" uri="{C3380CC4-5D6E-409C-BE32-E72D297353CC}">
              <c16:uniqueId val="{00000000-41C4-492B-BEF4-F74A14043F26}"/>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Sheet1!$G$2:$G$9</c:f>
              <c:numCache>
                <c:formatCode>0.0</c:formatCode>
                <c:ptCount val="5"/>
                <c:pt idx="0">
                  <c:v>5.1650147555999991E-3</c:v>
                </c:pt>
                <c:pt idx="1">
                  <c:v>6.3115402135199986E-3</c:v>
                </c:pt>
                <c:pt idx="2">
                  <c:v>7.6407596350999999E-3</c:v>
                </c:pt>
                <c:pt idx="3">
                  <c:v>1.1427048044406222E-2</c:v>
                </c:pt>
                <c:pt idx="4">
                  <c:v>1.4059632663505666E-2</c:v>
                </c:pt>
              </c:numCache>
              <c:extLst/>
            </c:numRef>
          </c:val>
          <c:extLst>
            <c:ext xmlns:c16="http://schemas.microsoft.com/office/drawing/2014/chart" uri="{C3380CC4-5D6E-409C-BE32-E72D297353CC}">
              <c16:uniqueId val="{00000001-41C4-492B-BEF4-F74A14043F26}"/>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Sheet1!$F$2:$F$9</c:f>
              <c:numCache>
                <c:formatCode>0.0</c:formatCode>
                <c:ptCount val="5"/>
                <c:pt idx="0">
                  <c:v>6.8556252554999994E-3</c:v>
                </c:pt>
                <c:pt idx="1">
                  <c:v>8.5633962695999995E-3</c:v>
                </c:pt>
                <c:pt idx="2">
                  <c:v>1.0573765167399999E-2</c:v>
                </c:pt>
                <c:pt idx="3">
                  <c:v>1.6423059747541963E-2</c:v>
                </c:pt>
                <c:pt idx="4">
                  <c:v>2.0531527064166995E-2</c:v>
                </c:pt>
              </c:numCache>
              <c:extLst/>
            </c:numRef>
          </c:val>
          <c:extLst>
            <c:ext xmlns:c16="http://schemas.microsoft.com/office/drawing/2014/chart" uri="{C3380CC4-5D6E-409C-BE32-E72D297353CC}">
              <c16:uniqueId val="{00000002-41C4-492B-BEF4-F74A14043F26}"/>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Sheet1!$C$2:$C$9</c:f>
              <c:numCache>
                <c:formatCode>0.0</c:formatCode>
                <c:ptCount val="5"/>
                <c:pt idx="0">
                  <c:v>2.3695170786000006E-2</c:v>
                </c:pt>
                <c:pt idx="1">
                  <c:v>2.7973761147360002E-2</c:v>
                </c:pt>
                <c:pt idx="2">
                  <c:v>3.2655373697200007E-2</c:v>
                </c:pt>
                <c:pt idx="3">
                  <c:v>4.5655043116953252E-2</c:v>
                </c:pt>
                <c:pt idx="4">
                  <c:v>5.4293774208503759E-2</c:v>
                </c:pt>
              </c:numCache>
              <c:extLst/>
            </c:numRef>
          </c:val>
          <c:extLst>
            <c:ext xmlns:c16="http://schemas.microsoft.com/office/drawing/2014/chart" uri="{C3380CC4-5D6E-409C-BE32-E72D297353CC}">
              <c16:uniqueId val="{00000003-41C4-492B-BEF4-F74A14043F26}"/>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Sheet1!$E$2:$E$9</c:f>
              <c:numCache>
                <c:formatCode>0.0</c:formatCode>
                <c:ptCount val="5"/>
                <c:pt idx="0">
                  <c:v>1.9036007991000001E-2</c:v>
                </c:pt>
                <c:pt idx="1">
                  <c:v>2.2962588515519997E-2</c:v>
                </c:pt>
                <c:pt idx="2">
                  <c:v>2.7387172677400002E-2</c:v>
                </c:pt>
                <c:pt idx="3">
                  <c:v>3.9968093625085958E-2</c:v>
                </c:pt>
                <c:pt idx="4">
                  <c:v>4.8555148631562663E-2</c:v>
                </c:pt>
              </c:numCache>
              <c:extLst/>
            </c:numRef>
          </c:val>
          <c:extLst>
            <c:ext xmlns:c16="http://schemas.microsoft.com/office/drawing/2014/chart" uri="{C3380CC4-5D6E-409C-BE32-E72D297353CC}">
              <c16:uniqueId val="{00000004-41C4-492B-BEF4-F74A14043F26}"/>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Sheet1!$A$2:$A$9</c:f>
              <c:strCache>
                <c:ptCount val="5"/>
                <c:pt idx="0">
                  <c:v>2017</c:v>
                </c:pt>
                <c:pt idx="1">
                  <c:v>2019</c:v>
                </c:pt>
                <c:pt idx="2">
                  <c:v>2021</c:v>
                </c:pt>
                <c:pt idx="3">
                  <c:v>2025F</c:v>
                </c:pt>
                <c:pt idx="4">
                  <c:v>2027F</c:v>
                </c:pt>
              </c:strCache>
              <c:extLst/>
            </c:strRef>
          </c:cat>
          <c:val>
            <c:numRef>
              <c:f>Sheet1!$D$2:$D$9</c:f>
              <c:numCache>
                <c:formatCode>0.0</c:formatCode>
                <c:ptCount val="5"/>
                <c:pt idx="0">
                  <c:v>1.8942824735100006E-2</c:v>
                </c:pt>
                <c:pt idx="1">
                  <c:v>2.2391695430880005E-2</c:v>
                </c:pt>
                <c:pt idx="2">
                  <c:v>2.619155258780001E-2</c:v>
                </c:pt>
                <c:pt idx="3">
                  <c:v>3.6699426393779065E-2</c:v>
                </c:pt>
                <c:pt idx="4">
                  <c:v>4.3709198144367967E-2</c:v>
                </c:pt>
              </c:numCache>
              <c:extLst/>
            </c:numRef>
          </c:val>
          <c:extLst>
            <c:ext xmlns:c16="http://schemas.microsoft.com/office/drawing/2014/chart" uri="{C3380CC4-5D6E-409C-BE32-E72D297353CC}">
              <c16:uniqueId val="{00000005-41C4-492B-BEF4-F74A14043F26}"/>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Sheet1!$B$2:$B$9</c:f>
              <c:numCache>
                <c:formatCode>0.0</c:formatCode>
                <c:ptCount val="5"/>
                <c:pt idx="0">
                  <c:v>5.3819986229099989E-2</c:v>
                </c:pt>
                <c:pt idx="1">
                  <c:v>6.3781444067279994E-2</c:v>
                </c:pt>
                <c:pt idx="2">
                  <c:v>7.4744937163899988E-2</c:v>
                </c:pt>
                <c:pt idx="3">
                  <c:v>0.10518199106920892</c:v>
                </c:pt>
                <c:pt idx="4">
                  <c:v>0.1255164938689837</c:v>
                </c:pt>
              </c:numCache>
              <c:extLst/>
            </c:numRef>
          </c:val>
          <c:extLst>
            <c:ext xmlns:c16="http://schemas.microsoft.com/office/drawing/2014/chart" uri="{C3380CC4-5D6E-409C-BE32-E72D297353CC}">
              <c16:uniqueId val="{00000006-41C4-492B-BEF4-F74A14043F26}"/>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Sheet1!$A$2:$A$6</c:f>
              <c:strCache>
                <c:ptCount val="5"/>
                <c:pt idx="0">
                  <c:v>2017</c:v>
                </c:pt>
                <c:pt idx="1">
                  <c:v>2019</c:v>
                </c:pt>
                <c:pt idx="2">
                  <c:v>2021</c:v>
                </c:pt>
                <c:pt idx="3">
                  <c:v>2025F</c:v>
                </c:pt>
                <c:pt idx="4">
                  <c:v>2027F</c:v>
                </c:pt>
              </c:strCache>
            </c:strRef>
          </c:cat>
          <c:val>
            <c:numRef>
              <c:f>Sheet1!$H$2:$H$6</c:f>
              <c:numCache>
                <c:formatCode>0.0</c:formatCode>
                <c:ptCount val="5"/>
                <c:pt idx="0">
                  <c:v>0.68732193600000135</c:v>
                </c:pt>
                <c:pt idx="1">
                  <c:v>0.71867508666564461</c:v>
                </c:pt>
                <c:pt idx="2">
                  <c:v>0.73758400145286762</c:v>
                </c:pt>
                <c:pt idx="3">
                  <c:v>0.65757216967207399</c:v>
                </c:pt>
                <c:pt idx="4">
                  <c:v>0.53309139652091964</c:v>
                </c:pt>
              </c:numCache>
            </c:numRef>
          </c:val>
          <c:extLst>
            <c:ext xmlns:c16="http://schemas.microsoft.com/office/drawing/2014/chart" uri="{C3380CC4-5D6E-409C-BE32-E72D297353CC}">
              <c16:uniqueId val="{00000000-66B5-4A75-B937-B724FF41A9EE}"/>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Sheet1!$A$2:$A$6</c:f>
              <c:strCache>
                <c:ptCount val="5"/>
                <c:pt idx="0">
                  <c:v>2017</c:v>
                </c:pt>
                <c:pt idx="1">
                  <c:v>2019</c:v>
                </c:pt>
                <c:pt idx="2">
                  <c:v>2021</c:v>
                </c:pt>
                <c:pt idx="3">
                  <c:v>2025F</c:v>
                </c:pt>
                <c:pt idx="4">
                  <c:v>2027F</c:v>
                </c:pt>
              </c:strCache>
            </c:strRef>
          </c:cat>
          <c:val>
            <c:numRef>
              <c:f>Sheet1!$G$2:$G$6</c:f>
              <c:numCache>
                <c:formatCode>0.0</c:formatCode>
                <c:ptCount val="5"/>
                <c:pt idx="0">
                  <c:v>3.3065172000000009</c:v>
                </c:pt>
                <c:pt idx="1">
                  <c:v>3.9564691182290064</c:v>
                </c:pt>
                <c:pt idx="2">
                  <c:v>4.8674571755795979</c:v>
                </c:pt>
                <c:pt idx="3">
                  <c:v>7.2877425173852117</c:v>
                </c:pt>
                <c:pt idx="4">
                  <c:v>8.9429818388321234</c:v>
                </c:pt>
              </c:numCache>
            </c:numRef>
          </c:val>
          <c:extLst>
            <c:ext xmlns:c16="http://schemas.microsoft.com/office/drawing/2014/chart" uri="{C3380CC4-5D6E-409C-BE32-E72D297353CC}">
              <c16:uniqueId val="{00000001-66B5-4A75-B937-B724FF41A9EE}"/>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Sheet1!$A$2:$A$6</c:f>
              <c:strCache>
                <c:ptCount val="5"/>
                <c:pt idx="0">
                  <c:v>2017</c:v>
                </c:pt>
                <c:pt idx="1">
                  <c:v>2019</c:v>
                </c:pt>
                <c:pt idx="2">
                  <c:v>2021</c:v>
                </c:pt>
                <c:pt idx="3">
                  <c:v>2025F</c:v>
                </c:pt>
                <c:pt idx="4">
                  <c:v>2027F</c:v>
                </c:pt>
              </c:strCache>
            </c:strRef>
          </c:cat>
          <c:val>
            <c:numRef>
              <c:f>Sheet1!$F$2:$F$6</c:f>
              <c:numCache>
                <c:formatCode>0.0</c:formatCode>
                <c:ptCount val="5"/>
                <c:pt idx="0">
                  <c:v>5.0042240640000015</c:v>
                </c:pt>
                <c:pt idx="1">
                  <c:v>6.0924616231969475</c:v>
                </c:pt>
                <c:pt idx="2">
                  <c:v>7.6535538288408045</c:v>
                </c:pt>
                <c:pt idx="3">
                  <c:v>11.823733980792216</c:v>
                </c:pt>
                <c:pt idx="4">
                  <c:v>14.71232611146031</c:v>
                </c:pt>
              </c:numCache>
            </c:numRef>
          </c:val>
          <c:extLst>
            <c:ext xmlns:c16="http://schemas.microsoft.com/office/drawing/2014/chart" uri="{C3380CC4-5D6E-409C-BE32-E72D297353CC}">
              <c16:uniqueId val="{00000002-66B5-4A75-B937-B724FF41A9EE}"/>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23.297394960000002</c:v>
                </c:pt>
                <c:pt idx="1">
                  <c:v>26.7061665480458</c:v>
                </c:pt>
                <c:pt idx="2">
                  <c:v>31.608609940803706</c:v>
                </c:pt>
                <c:pt idx="3">
                  <c:v>43.705513315468195</c:v>
                </c:pt>
                <c:pt idx="4">
                  <c:v>51.615204373426607</c:v>
                </c:pt>
              </c:numCache>
            </c:numRef>
          </c:val>
          <c:extLst>
            <c:ext xmlns:c16="http://schemas.microsoft.com/office/drawing/2014/chart" uri="{C3380CC4-5D6E-409C-BE32-E72D297353CC}">
              <c16:uniqueId val="{00000003-66B5-4A75-B937-B724FF41A9EE}"/>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14.364378000000002</c:v>
                </c:pt>
                <c:pt idx="1">
                  <c:v>16.814993752473281</c:v>
                </c:pt>
                <c:pt idx="2">
                  <c:v>20.335818015765067</c:v>
                </c:pt>
                <c:pt idx="3">
                  <c:v>29.297562591442269</c:v>
                </c:pt>
                <c:pt idx="4">
                  <c:v>35.323532722740801</c:v>
                </c:pt>
              </c:numCache>
            </c:numRef>
          </c:val>
          <c:extLst>
            <c:ext xmlns:c16="http://schemas.microsoft.com/office/drawing/2014/chart" uri="{C3380CC4-5D6E-409C-BE32-E72D297353CC}">
              <c16:uniqueId val="{00000004-66B5-4A75-B937-B724FF41A9EE}"/>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18.245470320000003</c:v>
                </c:pt>
                <c:pt idx="1">
                  <c:v>20.934229005312975</c:v>
                </c:pt>
                <c:pt idx="2">
                  <c:v>24.81507308531685</c:v>
                </c:pt>
                <c:pt idx="3">
                  <c:v>34.365475491463016</c:v>
                </c:pt>
                <c:pt idx="4">
                  <c:v>40.629535875028381</c:v>
                </c:pt>
              </c:numCache>
            </c:numRef>
          </c:val>
          <c:extLst>
            <c:ext xmlns:c16="http://schemas.microsoft.com/office/drawing/2014/chart" uri="{C3380CC4-5D6E-409C-BE32-E72D297353CC}">
              <c16:uniqueId val="{00000005-66B5-4A75-B937-B724FF41A9EE}"/>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43.505093520000003</c:v>
                </c:pt>
                <c:pt idx="1">
                  <c:v>49.981723797374038</c:v>
                </c:pt>
                <c:pt idx="2">
                  <c:v>59.290406270633696</c:v>
                </c:pt>
                <c:pt idx="3">
                  <c:v>82.280288364386479</c:v>
                </c:pt>
                <c:pt idx="4">
                  <c:v>97.351456897370255</c:v>
                </c:pt>
              </c:numCache>
            </c:numRef>
          </c:val>
          <c:extLst>
            <c:ext xmlns:c16="http://schemas.microsoft.com/office/drawing/2014/chart" uri="{C3380CC4-5D6E-409C-BE32-E72D297353CC}">
              <c16:uniqueId val="{00000006-66B5-4A75-B937-B724FF41A9EE}"/>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9.2013326999999978E-2</c:v>
                </c:pt>
                <c:pt idx="1">
                  <c:v>0.10970431719999994</c:v>
                </c:pt>
                <c:pt idx="2">
                  <c:v>0.12911978300000002</c:v>
                </c:pt>
                <c:pt idx="3">
                  <c:v>0.18399133917436314</c:v>
                </c:pt>
                <c:pt idx="4">
                  <c:v>0.22098158271011559</c:v>
                </c:pt>
              </c:numCache>
            </c:numRef>
          </c:val>
          <c:extLst>
            <c:ext xmlns:c16="http://schemas.microsoft.com/office/drawing/2014/chart" uri="{C3380CC4-5D6E-409C-BE32-E72D297353CC}">
              <c16:uniqueId val="{00000000-21E3-4A2F-8633-4FA667839FC7}"/>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Volume (KT)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64.697676377952746</c:v>
                </c:pt>
                <c:pt idx="1">
                  <c:v>74.785883969465644</c:v>
                </c:pt>
                <c:pt idx="2">
                  <c:v>89.125540185471408</c:v>
                </c:pt>
                <c:pt idx="3">
                  <c:v>125.28105126773956</c:v>
                </c:pt>
                <c:pt idx="4">
                  <c:v>149.22065387313413</c:v>
                </c:pt>
              </c:numCache>
            </c:numRef>
          </c:val>
          <c:extLst>
            <c:ext xmlns:c16="http://schemas.microsoft.com/office/drawing/2014/chart" uri="{C3380CC4-5D6E-409C-BE32-E72D297353CC}">
              <c16:uniqueId val="{00000000-E725-4D92-B635-9CCEA48FB7E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Sheet1!$H$2:$H$9</c:f>
              <c:numCache>
                <c:formatCode>0.0</c:formatCode>
                <c:ptCount val="5"/>
                <c:pt idx="0">
                  <c:v>2.5092034272900113E-3</c:v>
                </c:pt>
                <c:pt idx="1">
                  <c:v>4.2203250826839981E-3</c:v>
                </c:pt>
                <c:pt idx="2">
                  <c:v>5.2383895963100139E-3</c:v>
                </c:pt>
                <c:pt idx="3">
                  <c:v>8.6604723349372834E-3</c:v>
                </c:pt>
                <c:pt idx="4">
                  <c:v>1.0980574844865695E-2</c:v>
                </c:pt>
              </c:numCache>
              <c:extLst/>
            </c:numRef>
          </c:val>
          <c:extLst>
            <c:ext xmlns:c16="http://schemas.microsoft.com/office/drawing/2014/chart" uri="{C3380CC4-5D6E-409C-BE32-E72D297353CC}">
              <c16:uniqueId val="{00000000-41C4-492B-BEF4-F74A14043F26}"/>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Sheet1!$G$2:$G$9</c:f>
              <c:numCache>
                <c:formatCode>0.0</c:formatCode>
                <c:ptCount val="5"/>
                <c:pt idx="0">
                  <c:v>1.9414811996999999E-3</c:v>
                </c:pt>
                <c:pt idx="1">
                  <c:v>2.3696132515199993E-3</c:v>
                </c:pt>
                <c:pt idx="2">
                  <c:v>2.8018992910999996E-3</c:v>
                </c:pt>
                <c:pt idx="3">
                  <c:v>4.1214059975057341E-3</c:v>
                </c:pt>
                <c:pt idx="4">
                  <c:v>5.0339604541364338E-3</c:v>
                </c:pt>
              </c:numCache>
              <c:extLst/>
            </c:numRef>
          </c:val>
          <c:extLst>
            <c:ext xmlns:c16="http://schemas.microsoft.com/office/drawing/2014/chart" uri="{C3380CC4-5D6E-409C-BE32-E72D297353CC}">
              <c16:uniqueId val="{00000001-41C4-492B-BEF4-F74A14043F26}"/>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Sheet1!$F$2:$F$9</c:f>
              <c:numCache>
                <c:formatCode>0.0</c:formatCode>
                <c:ptCount val="5"/>
                <c:pt idx="0">
                  <c:v>4.0117810571999989E-3</c:v>
                </c:pt>
                <c:pt idx="1">
                  <c:v>4.7282560713199978E-3</c:v>
                </c:pt>
                <c:pt idx="2">
                  <c:v>5.6812704520000003E-3</c:v>
                </c:pt>
                <c:pt idx="3">
                  <c:v>7.9668249862499246E-3</c:v>
                </c:pt>
                <c:pt idx="4">
                  <c:v>9.6568951644320517E-3</c:v>
                </c:pt>
              </c:numCache>
              <c:extLst/>
            </c:numRef>
          </c:val>
          <c:extLst>
            <c:ext xmlns:c16="http://schemas.microsoft.com/office/drawing/2014/chart" uri="{C3380CC4-5D6E-409C-BE32-E72D297353CC}">
              <c16:uniqueId val="{00000002-41C4-492B-BEF4-F74A14043F26}"/>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Sheet1!$C$2:$C$9</c:f>
              <c:numCache>
                <c:formatCode>0.0</c:formatCode>
                <c:ptCount val="5"/>
                <c:pt idx="0">
                  <c:v>1.9534429322099998E-2</c:v>
                </c:pt>
                <c:pt idx="1">
                  <c:v>2.2094449484079987E-2</c:v>
                </c:pt>
                <c:pt idx="2">
                  <c:v>2.6198403970700002E-2</c:v>
                </c:pt>
                <c:pt idx="3">
                  <c:v>3.7773421932496755E-2</c:v>
                </c:pt>
                <c:pt idx="4">
                  <c:v>4.5698991304451909E-2</c:v>
                </c:pt>
              </c:numCache>
              <c:extLst/>
            </c:numRef>
          </c:val>
          <c:extLst>
            <c:ext xmlns:c16="http://schemas.microsoft.com/office/drawing/2014/chart" uri="{C3380CC4-5D6E-409C-BE32-E72D297353CC}">
              <c16:uniqueId val="{00000003-41C4-492B-BEF4-F74A14043F26}"/>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Sheet1!$E$2:$E$9</c:f>
              <c:numCache>
                <c:formatCode>0.0</c:formatCode>
                <c:ptCount val="5"/>
                <c:pt idx="0">
                  <c:v>1.3608771063299994E-2</c:v>
                </c:pt>
                <c:pt idx="1">
                  <c:v>1.6817671826759983E-2</c:v>
                </c:pt>
                <c:pt idx="2">
                  <c:v>1.99360944952E-2</c:v>
                </c:pt>
                <c:pt idx="3">
                  <c:v>2.73595121352278E-2</c:v>
                </c:pt>
                <c:pt idx="4">
                  <c:v>3.2373801867031926E-2</c:v>
                </c:pt>
              </c:numCache>
              <c:extLst/>
            </c:numRef>
          </c:val>
          <c:extLst>
            <c:ext xmlns:c16="http://schemas.microsoft.com/office/drawing/2014/chart" uri="{C3380CC4-5D6E-409C-BE32-E72D297353CC}">
              <c16:uniqueId val="{00000004-41C4-492B-BEF4-F74A14043F26}"/>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Sheet1!$A$2:$A$9</c:f>
              <c:strCache>
                <c:ptCount val="5"/>
                <c:pt idx="0">
                  <c:v>2017</c:v>
                </c:pt>
                <c:pt idx="1">
                  <c:v>2019</c:v>
                </c:pt>
                <c:pt idx="2">
                  <c:v>2021</c:v>
                </c:pt>
                <c:pt idx="3">
                  <c:v>2025F</c:v>
                </c:pt>
                <c:pt idx="4">
                  <c:v>2027F</c:v>
                </c:pt>
              </c:strCache>
              <c:extLst/>
            </c:strRef>
          </c:cat>
          <c:val>
            <c:numRef>
              <c:f>Sheet1!$D$2:$D$9</c:f>
              <c:numCache>
                <c:formatCode>0.0</c:formatCode>
                <c:ptCount val="5"/>
                <c:pt idx="0">
                  <c:v>1.7301265875809997E-2</c:v>
                </c:pt>
                <c:pt idx="1">
                  <c:v>1.9333191820155991E-2</c:v>
                </c:pt>
                <c:pt idx="2">
                  <c:v>2.2470715835490006E-2</c:v>
                </c:pt>
                <c:pt idx="3">
                  <c:v>3.121045086414722E-2</c:v>
                </c:pt>
                <c:pt idx="4">
                  <c:v>3.7021044551425665E-2</c:v>
                </c:pt>
              </c:numCache>
              <c:extLst/>
            </c:numRef>
          </c:val>
          <c:extLst>
            <c:ext xmlns:c16="http://schemas.microsoft.com/office/drawing/2014/chart" uri="{C3380CC4-5D6E-409C-BE32-E72D297353CC}">
              <c16:uniqueId val="{00000005-41C4-492B-BEF4-F74A14043F26}"/>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Sheet1!$B$2:$B$9</c:f>
              <c:numCache>
                <c:formatCode>0.0</c:formatCode>
                <c:ptCount val="5"/>
                <c:pt idx="0">
                  <c:v>3.3106395054599981E-2</c:v>
                </c:pt>
                <c:pt idx="1">
                  <c:v>4.0140809663479979E-2</c:v>
                </c:pt>
                <c:pt idx="2">
                  <c:v>4.67930093592E-2</c:v>
                </c:pt>
                <c:pt idx="3">
                  <c:v>6.6899250923798406E-2</c:v>
                </c:pt>
                <c:pt idx="4">
                  <c:v>8.0216314523771926E-2</c:v>
                </c:pt>
              </c:numCache>
              <c:extLst/>
            </c:numRef>
          </c:val>
          <c:extLst>
            <c:ext xmlns:c16="http://schemas.microsoft.com/office/drawing/2014/chart" uri="{C3380CC4-5D6E-409C-BE32-E72D297353CC}">
              <c16:uniqueId val="{00000006-41C4-492B-BEF4-F74A14043F26}"/>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Sheet1!$A$2:$A$6</c:f>
              <c:strCache>
                <c:ptCount val="5"/>
                <c:pt idx="0">
                  <c:v>2017</c:v>
                </c:pt>
                <c:pt idx="1">
                  <c:v>2019</c:v>
                </c:pt>
                <c:pt idx="2">
                  <c:v>2021</c:v>
                </c:pt>
                <c:pt idx="3">
                  <c:v>2025F</c:v>
                </c:pt>
                <c:pt idx="4">
                  <c:v>2027F</c:v>
                </c:pt>
              </c:strCache>
            </c:strRef>
          </c:cat>
          <c:val>
            <c:numRef>
              <c:f>Sheet1!$H$2:$H$6</c:f>
              <c:numCache>
                <c:formatCode>0.0</c:formatCode>
                <c:ptCount val="5"/>
                <c:pt idx="0">
                  <c:v>4.12771175291339</c:v>
                </c:pt>
                <c:pt idx="1">
                  <c:v>5.6089412977099284</c:v>
                </c:pt>
                <c:pt idx="2">
                  <c:v>6.8715791482998503</c:v>
                </c:pt>
                <c:pt idx="3">
                  <c:v>10.473495885983041</c:v>
                </c:pt>
                <c:pt idx="4">
                  <c:v>12.865804776941635</c:v>
                </c:pt>
              </c:numCache>
            </c:numRef>
          </c:val>
          <c:extLst>
            <c:ext xmlns:c16="http://schemas.microsoft.com/office/drawing/2014/chart" uri="{C3380CC4-5D6E-409C-BE32-E72D297353CC}">
              <c16:uniqueId val="{00000000-66B5-4A75-B937-B724FF41A9EE}"/>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Sheet1!$A$2:$A$6</c:f>
              <c:strCache>
                <c:ptCount val="5"/>
                <c:pt idx="0">
                  <c:v>2017</c:v>
                </c:pt>
                <c:pt idx="1">
                  <c:v>2019</c:v>
                </c:pt>
                <c:pt idx="2">
                  <c:v>2021</c:v>
                </c:pt>
                <c:pt idx="3">
                  <c:v>2025F</c:v>
                </c:pt>
                <c:pt idx="4">
                  <c:v>2027F</c:v>
                </c:pt>
              </c:strCache>
            </c:strRef>
          </c:cat>
          <c:val>
            <c:numRef>
              <c:f>Sheet1!$G$2:$G$6</c:f>
              <c:numCache>
                <c:formatCode>0.0</c:formatCode>
                <c:ptCount val="5"/>
                <c:pt idx="0">
                  <c:v>1.6239116770866142</c:v>
                </c:pt>
                <c:pt idx="1">
                  <c:v>1.9145186296183208</c:v>
                </c:pt>
                <c:pt idx="2">
                  <c:v>2.2905263827666147</c:v>
                </c:pt>
                <c:pt idx="3">
                  <c:v>3.3074197534683241</c:v>
                </c:pt>
                <c:pt idx="4">
                  <c:v>3.9961291107225327</c:v>
                </c:pt>
              </c:numCache>
            </c:numRef>
          </c:val>
          <c:extLst>
            <c:ext xmlns:c16="http://schemas.microsoft.com/office/drawing/2014/chart" uri="{C3380CC4-5D6E-409C-BE32-E72D297353CC}">
              <c16:uniqueId val="{00000001-66B5-4A75-B937-B724FF41A9EE}"/>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Sheet1!$A$2:$A$6</c:f>
              <c:strCache>
                <c:ptCount val="5"/>
                <c:pt idx="0">
                  <c:v>2017</c:v>
                </c:pt>
                <c:pt idx="1">
                  <c:v>2019</c:v>
                </c:pt>
                <c:pt idx="2">
                  <c:v>2021</c:v>
                </c:pt>
                <c:pt idx="3">
                  <c:v>2025F</c:v>
                </c:pt>
                <c:pt idx="4">
                  <c:v>2027F</c:v>
                </c:pt>
              </c:strCache>
            </c:strRef>
          </c:cat>
          <c:val>
            <c:numRef>
              <c:f>Sheet1!$F$2:$F$6</c:f>
              <c:numCache>
                <c:formatCode>0.0</c:formatCode>
                <c:ptCount val="5"/>
                <c:pt idx="0">
                  <c:v>1.3068930628346456</c:v>
                </c:pt>
                <c:pt idx="1">
                  <c:v>1.4732819141984734</c:v>
                </c:pt>
                <c:pt idx="2">
                  <c:v>1.835986127820711</c:v>
                </c:pt>
                <c:pt idx="3">
                  <c:v>2.4930929202280172</c:v>
                </c:pt>
                <c:pt idx="4">
                  <c:v>3.0291792736246226</c:v>
                </c:pt>
              </c:numCache>
            </c:numRef>
          </c:val>
          <c:extLst>
            <c:ext xmlns:c16="http://schemas.microsoft.com/office/drawing/2014/chart" uri="{C3380CC4-5D6E-409C-BE32-E72D297353CC}">
              <c16:uniqueId val="{00000002-66B5-4A75-B937-B724FF41A9EE}"/>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Sheet1!$A$2:$A$6</c:f>
              <c:strCache>
                <c:ptCount val="5"/>
                <c:pt idx="0">
                  <c:v>2017</c:v>
                </c:pt>
                <c:pt idx="1">
                  <c:v>2019</c:v>
                </c:pt>
                <c:pt idx="2">
                  <c:v>2021</c:v>
                </c:pt>
                <c:pt idx="3">
                  <c:v>2025F</c:v>
                </c:pt>
                <c:pt idx="4">
                  <c:v>2027F</c:v>
                </c:pt>
              </c:strCache>
            </c:strRef>
          </c:cat>
          <c:val>
            <c:numRef>
              <c:f>Sheet1!$C$2:$C$6</c:f>
              <c:numCache>
                <c:formatCode>0.0</c:formatCode>
                <c:ptCount val="5"/>
                <c:pt idx="0">
                  <c:v>13.133628304724409</c:v>
                </c:pt>
                <c:pt idx="1">
                  <c:v>14.36636831053435</c:v>
                </c:pt>
                <c:pt idx="2">
                  <c:v>17.254704579907266</c:v>
                </c:pt>
                <c:pt idx="3">
                  <c:v>24.555086048476955</c:v>
                </c:pt>
                <c:pt idx="4">
                  <c:v>29.471079139943992</c:v>
                </c:pt>
              </c:numCache>
            </c:numRef>
          </c:val>
          <c:extLst>
            <c:ext xmlns:c16="http://schemas.microsoft.com/office/drawing/2014/chart" uri="{C3380CC4-5D6E-409C-BE32-E72D297353CC}">
              <c16:uniqueId val="{00000003-66B5-4A75-B937-B724FF41A9EE}"/>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Sheet1!$A$2:$A$6</c:f>
              <c:strCache>
                <c:ptCount val="5"/>
                <c:pt idx="0">
                  <c:v>2017</c:v>
                </c:pt>
                <c:pt idx="1">
                  <c:v>2019</c:v>
                </c:pt>
                <c:pt idx="2">
                  <c:v>2021</c:v>
                </c:pt>
                <c:pt idx="3">
                  <c:v>2025F</c:v>
                </c:pt>
                <c:pt idx="4">
                  <c:v>2027F</c:v>
                </c:pt>
              </c:strCache>
            </c:strRef>
          </c:cat>
          <c:val>
            <c:numRef>
              <c:f>Sheet1!$E$2:$E$6</c:f>
              <c:numCache>
                <c:formatCode>0.0</c:formatCode>
                <c:ptCount val="5"/>
                <c:pt idx="0">
                  <c:v>8.0548607090551148</c:v>
                </c:pt>
                <c:pt idx="1">
                  <c:v>9.7146863276335829</c:v>
                </c:pt>
                <c:pt idx="2">
                  <c:v>11.675445764296752</c:v>
                </c:pt>
                <c:pt idx="3">
                  <c:v>15.697715723847766</c:v>
                </c:pt>
                <c:pt idx="4">
                  <c:v>18.369062491782806</c:v>
                </c:pt>
              </c:numCache>
            </c:numRef>
          </c:val>
          <c:extLst>
            <c:ext xmlns:c16="http://schemas.microsoft.com/office/drawing/2014/chart" uri="{C3380CC4-5D6E-409C-BE32-E72D297353CC}">
              <c16:uniqueId val="{00000004-66B5-4A75-B937-B724FF41A9EE}"/>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Sheet1!$A$2:$A$6</c:f>
              <c:strCache>
                <c:ptCount val="5"/>
                <c:pt idx="0">
                  <c:v>2017</c:v>
                </c:pt>
                <c:pt idx="1">
                  <c:v>2019</c:v>
                </c:pt>
                <c:pt idx="2">
                  <c:v>2021</c:v>
                </c:pt>
                <c:pt idx="3">
                  <c:v>2025F</c:v>
                </c:pt>
                <c:pt idx="4">
                  <c:v>2027F</c:v>
                </c:pt>
              </c:strCache>
            </c:strRef>
          </c:cat>
          <c:val>
            <c:numRef>
              <c:f>Sheet1!$D$2:$D$6</c:f>
              <c:numCache>
                <c:formatCode>0.0</c:formatCode>
                <c:ptCount val="5"/>
                <c:pt idx="0">
                  <c:v>10.584539855433071</c:v>
                </c:pt>
                <c:pt idx="1">
                  <c:v>11.352497186564884</c:v>
                </c:pt>
                <c:pt idx="2">
                  <c:v>13.333180811746523</c:v>
                </c:pt>
                <c:pt idx="3">
                  <c:v>18.190808644075783</c:v>
                </c:pt>
                <c:pt idx="4">
                  <c:v>21.353475569245493</c:v>
                </c:pt>
              </c:numCache>
            </c:numRef>
          </c:val>
          <c:extLst>
            <c:ext xmlns:c16="http://schemas.microsoft.com/office/drawing/2014/chart" uri="{C3380CC4-5D6E-409C-BE32-E72D297353CC}">
              <c16:uniqueId val="{00000005-66B5-4A75-B937-B724FF41A9EE}"/>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Sheet1!$A$2:$A$6</c:f>
              <c:strCache>
                <c:ptCount val="5"/>
                <c:pt idx="0">
                  <c:v>2017</c:v>
                </c:pt>
                <c:pt idx="1">
                  <c:v>2019</c:v>
                </c:pt>
                <c:pt idx="2">
                  <c:v>2021</c:v>
                </c:pt>
                <c:pt idx="3">
                  <c:v>2025F</c:v>
                </c:pt>
                <c:pt idx="4">
                  <c:v>2027F</c:v>
                </c:pt>
              </c:strCache>
            </c:strRef>
          </c:cat>
          <c:val>
            <c:numRef>
              <c:f>Sheet1!$B$2:$B$6</c:f>
              <c:numCache>
                <c:formatCode>0.0</c:formatCode>
                <c:ptCount val="5"/>
                <c:pt idx="0">
                  <c:v>25.866131015905502</c:v>
                </c:pt>
                <c:pt idx="1">
                  <c:v>30.355590303206107</c:v>
                </c:pt>
                <c:pt idx="2">
                  <c:v>35.864117370633693</c:v>
                </c:pt>
                <c:pt idx="3">
                  <c:v>50.563432291659666</c:v>
                </c:pt>
                <c:pt idx="4">
                  <c:v>60.135923510873042</c:v>
                </c:pt>
              </c:numCache>
            </c:numRef>
          </c:val>
          <c:extLst>
            <c:ext xmlns:c16="http://schemas.microsoft.com/office/drawing/2014/chart" uri="{C3380CC4-5D6E-409C-BE32-E72D297353CC}">
              <c16:uniqueId val="{00000006-66B5-4A75-B937-B724FF41A9EE}"/>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0.13533231599999998</c:v>
                </c:pt>
                <c:pt idx="1">
                  <c:v>0.1610575648</c:v>
                </c:pt>
                <c:pt idx="2">
                  <c:v>0.18953594799999998</c:v>
                </c:pt>
                <c:pt idx="3">
                  <c:v>0.26960840276477738</c:v>
                </c:pt>
                <c:pt idx="4">
                  <c:v>0.32333775217603938</c:v>
                </c:pt>
              </c:numCache>
            </c:numRef>
          </c:val>
          <c:extLst>
            <c:ext xmlns:c16="http://schemas.microsoft.com/office/drawing/2014/chart" uri="{C3380CC4-5D6E-409C-BE32-E72D297353CC}">
              <c16:uniqueId val="{00000000-21E3-4A2F-8633-4FA667839FC7}"/>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3380314701993754"/>
          <c:w val="0.95804792260294591"/>
          <c:h val="0.48834277578382229"/>
        </c:manualLayout>
      </c:layout>
      <c:barChart>
        <c:barDir val="col"/>
        <c:grouping val="clustered"/>
        <c:varyColors val="0"/>
        <c:ser>
          <c:idx val="0"/>
          <c:order val="0"/>
          <c:tx>
            <c:strRef>
              <c:f>Sheet1!$B$1</c:f>
              <c:strCache>
                <c:ptCount val="1"/>
                <c:pt idx="0">
                  <c:v>Volume (KT)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112.82079685039371</c:v>
                </c:pt>
                <c:pt idx="1">
                  <c:v>130.17674748091599</c:v>
                </c:pt>
                <c:pt idx="2">
                  <c:v>155.0774621329212</c:v>
                </c:pt>
                <c:pt idx="3">
                  <c:v>217.15382219741525</c:v>
                </c:pt>
                <c:pt idx="4">
                  <c:v>258.30722026156826</c:v>
                </c:pt>
              </c:numCache>
            </c:numRef>
          </c:val>
          <c:extLst>
            <c:ext xmlns:c16="http://schemas.microsoft.com/office/drawing/2014/chart" uri="{C3380CC4-5D6E-409C-BE32-E72D297353CC}">
              <c16:uniqueId val="{00000000-E725-4D92-B635-9CCEA48FB7E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1251813698"/>
          <c:w val="0.99798805302561078"/>
          <c:h val="0.5592005832044239"/>
        </c:manualLayout>
      </c:layout>
      <c:barChart>
        <c:barDir val="col"/>
        <c:grouping val="clustered"/>
        <c:varyColors val="0"/>
        <c:ser>
          <c:idx val="0"/>
          <c:order val="0"/>
          <c:tx>
            <c:strRef>
              <c:f>Sheet1!$B$1</c:f>
              <c:strCache>
                <c:ptCount val="1"/>
                <c:pt idx="0">
                  <c:v>Value (USD Billion)</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6F67-478A-84B1-75DF515A8AE8}"/>
              </c:ext>
            </c:extLst>
          </c:dPt>
          <c:dPt>
            <c:idx val="1"/>
            <c:invertIfNegative val="0"/>
            <c:bubble3D val="0"/>
            <c:extLst>
              <c:ext xmlns:c16="http://schemas.microsoft.com/office/drawing/2014/chart" uri="{C3380CC4-5D6E-409C-BE32-E72D297353CC}">
                <c16:uniqueId val="{00000001-6F67-478A-84B1-75DF515A8AE8}"/>
              </c:ext>
            </c:extLst>
          </c:dPt>
          <c:dPt>
            <c:idx val="3"/>
            <c:invertIfNegative val="0"/>
            <c:bubble3D val="0"/>
            <c:extLst>
              <c:ext xmlns:c16="http://schemas.microsoft.com/office/drawing/2014/chart" uri="{C3380CC4-5D6E-409C-BE32-E72D297353CC}">
                <c16:uniqueId val="{00000002-6F67-478A-84B1-75DF515A8AE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0.5</c:v>
                </c:pt>
                <c:pt idx="1">
                  <c:v>0.5</c:v>
                </c:pt>
                <c:pt idx="2">
                  <c:v>0.6</c:v>
                </c:pt>
                <c:pt idx="3">
                  <c:v>0.9</c:v>
                </c:pt>
                <c:pt idx="4">
                  <c:v>1.1000000000000001</c:v>
                </c:pt>
              </c:numCache>
            </c:numRef>
          </c:val>
          <c:extLst>
            <c:ext xmlns:c16="http://schemas.microsoft.com/office/drawing/2014/chart" uri="{C3380CC4-5D6E-409C-BE32-E72D297353CC}">
              <c16:uniqueId val="{00000003-6F67-478A-84B1-75DF515A8AE8}"/>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Sheet1!$H$2:$H$9</c:f>
              <c:numCache>
                <c:formatCode>0.0</c:formatCode>
                <c:ptCount val="5"/>
                <c:pt idx="0">
                  <c:v>5.4674255663999978E-3</c:v>
                </c:pt>
                <c:pt idx="1">
                  <c:v>7.9079264316799878E-3</c:v>
                </c:pt>
                <c:pt idx="2">
                  <c:v>9.419936615600014E-3</c:v>
                </c:pt>
                <c:pt idx="3">
                  <c:v>1.5340718117315849E-2</c:v>
                </c:pt>
                <c:pt idx="4">
                  <c:v>1.9173928704039143E-2</c:v>
                </c:pt>
              </c:numCache>
              <c:extLst/>
            </c:numRef>
          </c:val>
          <c:extLst>
            <c:ext xmlns:c16="http://schemas.microsoft.com/office/drawing/2014/chart" uri="{C3380CC4-5D6E-409C-BE32-E72D297353CC}">
              <c16:uniqueId val="{00000000-41C4-492B-BEF4-F74A14043F26}"/>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Sheet1!$G$2:$G$9</c:f>
              <c:numCache>
                <c:formatCode>0.0</c:formatCode>
                <c:ptCount val="5"/>
                <c:pt idx="0">
                  <c:v>3.3156417419999995E-3</c:v>
                </c:pt>
                <c:pt idx="1">
                  <c:v>4.2680254672E-3</c:v>
                </c:pt>
                <c:pt idx="2">
                  <c:v>5.2311921647999991E-3</c:v>
                </c:pt>
                <c:pt idx="3">
                  <c:v>7.117661832990123E-3</c:v>
                </c:pt>
                <c:pt idx="4">
                  <c:v>8.6654517583178558E-3</c:v>
                </c:pt>
              </c:numCache>
              <c:extLst/>
            </c:numRef>
          </c:val>
          <c:extLst>
            <c:ext xmlns:c16="http://schemas.microsoft.com/office/drawing/2014/chart" uri="{C3380CC4-5D6E-409C-BE32-E72D297353CC}">
              <c16:uniqueId val="{00000001-41C4-492B-BEF4-F74A14043F26}"/>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Sheet1!$F$2:$F$9</c:f>
              <c:numCache>
                <c:formatCode>0.0</c:formatCode>
                <c:ptCount val="5"/>
                <c:pt idx="0">
                  <c:v>5.3185600187999997E-3</c:v>
                </c:pt>
                <c:pt idx="1">
                  <c:v>6.4100910790399999E-3</c:v>
                </c:pt>
                <c:pt idx="2">
                  <c:v>7.8088810575999996E-3</c:v>
                </c:pt>
                <c:pt idx="3">
                  <c:v>1.1242670395291216E-2</c:v>
                </c:pt>
                <c:pt idx="4">
                  <c:v>1.3677186917046466E-2</c:v>
                </c:pt>
              </c:numCache>
              <c:extLst/>
            </c:numRef>
          </c:val>
          <c:extLst>
            <c:ext xmlns:c16="http://schemas.microsoft.com/office/drawing/2014/chart" uri="{C3380CC4-5D6E-409C-BE32-E72D297353CC}">
              <c16:uniqueId val="{00000002-41C4-492B-BEF4-F74A14043F26}"/>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Sheet1!$C$2:$C$9</c:f>
              <c:numCache>
                <c:formatCode>0.0</c:formatCode>
                <c:ptCount val="5"/>
                <c:pt idx="0">
                  <c:v>3.0152040004799995E-2</c:v>
                </c:pt>
                <c:pt idx="1">
                  <c:v>3.4128097981119994E-2</c:v>
                </c:pt>
                <c:pt idx="2">
                  <c:v>4.0446971303199991E-2</c:v>
                </c:pt>
                <c:pt idx="3">
                  <c:v>5.8181493316638959E-2</c:v>
                </c:pt>
                <c:pt idx="4">
                  <c:v>7.0261293547853362E-2</c:v>
                </c:pt>
              </c:numCache>
              <c:extLst/>
            </c:numRef>
          </c:val>
          <c:extLst>
            <c:ext xmlns:c16="http://schemas.microsoft.com/office/drawing/2014/chart" uri="{C3380CC4-5D6E-409C-BE32-E72D297353CC}">
              <c16:uniqueId val="{00000003-41C4-492B-BEF4-F74A14043F26}"/>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Sheet1!$E$2:$E$9</c:f>
              <c:numCache>
                <c:formatCode>0.0</c:formatCode>
                <c:ptCount val="5"/>
                <c:pt idx="0">
                  <c:v>1.6469942857200003E-2</c:v>
                </c:pt>
                <c:pt idx="1">
                  <c:v>2.0470416486080008E-2</c:v>
                </c:pt>
                <c:pt idx="2">
                  <c:v>2.4298508533600004E-2</c:v>
                </c:pt>
                <c:pt idx="3">
                  <c:v>3.3027029338685246E-2</c:v>
                </c:pt>
                <c:pt idx="4">
                  <c:v>3.8897531586777542E-2</c:v>
                </c:pt>
              </c:numCache>
              <c:extLst/>
            </c:numRef>
          </c:val>
          <c:extLst>
            <c:ext xmlns:c16="http://schemas.microsoft.com/office/drawing/2014/chart" uri="{C3380CC4-5D6E-409C-BE32-E72D297353CC}">
              <c16:uniqueId val="{00000004-41C4-492B-BEF4-F74A14043F26}"/>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Sheet1!$A$2:$A$9</c:f>
              <c:strCache>
                <c:ptCount val="5"/>
                <c:pt idx="0">
                  <c:v>2017</c:v>
                </c:pt>
                <c:pt idx="1">
                  <c:v>2019</c:v>
                </c:pt>
                <c:pt idx="2">
                  <c:v>2021</c:v>
                </c:pt>
                <c:pt idx="3">
                  <c:v>2025F</c:v>
                </c:pt>
                <c:pt idx="4">
                  <c:v>2027F</c:v>
                </c:pt>
              </c:strCache>
              <c:extLst/>
            </c:strRef>
          </c:cat>
          <c:val>
            <c:numRef>
              <c:f>Sheet1!$D$2:$D$9</c:f>
              <c:numCache>
                <c:formatCode>0.0</c:formatCode>
                <c:ptCount val="5"/>
                <c:pt idx="0">
                  <c:v>2.3453090362799998E-2</c:v>
                </c:pt>
                <c:pt idx="1">
                  <c:v>2.6010796715199996E-2</c:v>
                </c:pt>
                <c:pt idx="2">
                  <c:v>3.0193076516399995E-2</c:v>
                </c:pt>
                <c:pt idx="3">
                  <c:v>4.1762341588264008E-2</c:v>
                </c:pt>
                <c:pt idx="4">
                  <c:v>4.9406008532498817E-2</c:v>
                </c:pt>
              </c:numCache>
              <c:extLst/>
            </c:numRef>
          </c:val>
          <c:extLst>
            <c:ext xmlns:c16="http://schemas.microsoft.com/office/drawing/2014/chart" uri="{C3380CC4-5D6E-409C-BE32-E72D297353CC}">
              <c16:uniqueId val="{00000005-41C4-492B-BEF4-F74A14043F26}"/>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Sheet1!$B$2:$B$9</c:f>
              <c:numCache>
                <c:formatCode>0.0</c:formatCode>
                <c:ptCount val="5"/>
                <c:pt idx="0">
                  <c:v>5.1155615447999986E-2</c:v>
                </c:pt>
                <c:pt idx="1">
                  <c:v>6.1862210639680004E-2</c:v>
                </c:pt>
                <c:pt idx="2">
                  <c:v>7.2137381808799986E-2</c:v>
                </c:pt>
                <c:pt idx="3">
                  <c:v>0.10293648817559196</c:v>
                </c:pt>
                <c:pt idx="4">
                  <c:v>0.12325635112950618</c:v>
                </c:pt>
              </c:numCache>
              <c:extLst/>
            </c:numRef>
          </c:val>
          <c:extLst>
            <c:ext xmlns:c16="http://schemas.microsoft.com/office/drawing/2014/chart" uri="{C3380CC4-5D6E-409C-BE32-E72D297353CC}">
              <c16:uniqueId val="{00000006-41C4-492B-BEF4-F74A14043F26}"/>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Sheet1!$H$2:$H$12</c:f>
              <c:numCache>
                <c:formatCode>0.0</c:formatCode>
                <c:ptCount val="5"/>
                <c:pt idx="0">
                  <c:v>4.2082157225196726</c:v>
                </c:pt>
                <c:pt idx="1">
                  <c:v>6.0662364326106823</c:v>
                </c:pt>
                <c:pt idx="2">
                  <c:v>7.1800864967542353</c:v>
                </c:pt>
                <c:pt idx="3">
                  <c:v>11.053129549848473</c:v>
                </c:pt>
                <c:pt idx="4">
                  <c:v>13.793605561967718</c:v>
                </c:pt>
              </c:numCache>
              <c:extLst/>
            </c:numRef>
          </c:val>
          <c:extLst>
            <c:ext xmlns:c16="http://schemas.microsoft.com/office/drawing/2014/chart" uri="{C3380CC4-5D6E-409C-BE32-E72D297353CC}">
              <c16:uniqueId val="{00000000-66B5-4A75-B937-B724FF41A9EE}"/>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Sheet1!$G$2:$G$12</c:f>
              <c:numCache>
                <c:formatCode>0.0</c:formatCode>
                <c:ptCount val="5"/>
                <c:pt idx="0">
                  <c:v>2.2338517776377955</c:v>
                </c:pt>
                <c:pt idx="1">
                  <c:v>2.6425879738625944</c:v>
                </c:pt>
                <c:pt idx="2">
                  <c:v>3.2101034661514687</c:v>
                </c:pt>
                <c:pt idx="3">
                  <c:v>4.6688071772444273</c:v>
                </c:pt>
                <c:pt idx="4">
                  <c:v>5.6052666796760313</c:v>
                </c:pt>
              </c:numCache>
              <c:extLst/>
            </c:numRef>
          </c:val>
          <c:extLst>
            <c:ext xmlns:c16="http://schemas.microsoft.com/office/drawing/2014/chart" uri="{C3380CC4-5D6E-409C-BE32-E72D297353CC}">
              <c16:uniqueId val="{00000001-66B5-4A75-B937-B724FF41A9EE}"/>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Sheet1!$F$2:$F$12</c:f>
              <c:numCache>
                <c:formatCode>0.0</c:formatCode>
                <c:ptCount val="5"/>
                <c:pt idx="0">
                  <c:v>4.7497555474015751</c:v>
                </c:pt>
                <c:pt idx="1">
                  <c:v>5.6626885154198456</c:v>
                </c:pt>
                <c:pt idx="2">
                  <c:v>7.2111019891808352</c:v>
                </c:pt>
                <c:pt idx="3">
                  <c:v>10.336521936596966</c:v>
                </c:pt>
                <c:pt idx="4">
                  <c:v>12.476238738633748</c:v>
                </c:pt>
              </c:numCache>
              <c:extLst/>
            </c:numRef>
          </c:val>
          <c:extLst>
            <c:ext xmlns:c16="http://schemas.microsoft.com/office/drawing/2014/chart" uri="{C3380CC4-5D6E-409C-BE32-E72D297353CC}">
              <c16:uniqueId val="{00000002-66B5-4A75-B937-B724FF41A9EE}"/>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Sheet1!$C$2:$C$12</c:f>
              <c:numCache>
                <c:formatCode>0.0</c:formatCode>
                <c:ptCount val="5"/>
                <c:pt idx="0">
                  <c:v>23.421597426141737</c:v>
                </c:pt>
                <c:pt idx="1">
                  <c:v>25.605766229496176</c:v>
                </c:pt>
                <c:pt idx="2">
                  <c:v>30.736352994744983</c:v>
                </c:pt>
                <c:pt idx="3">
                  <c:v>43.561056732801504</c:v>
                </c:pt>
                <c:pt idx="4">
                  <c:v>52.203889214862954</c:v>
                </c:pt>
              </c:numCache>
              <c:extLst/>
            </c:numRef>
          </c:val>
          <c:extLst>
            <c:ext xmlns:c16="http://schemas.microsoft.com/office/drawing/2014/chart" uri="{C3380CC4-5D6E-409C-BE32-E72D297353CC}">
              <c16:uniqueId val="{00000003-66B5-4A75-B937-B724FF41A9EE}"/>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Sheet1!$E$2:$E$12</c:f>
              <c:numCache>
                <c:formatCode>0.0</c:formatCode>
                <c:ptCount val="5"/>
                <c:pt idx="0">
                  <c:v>13.662598498582676</c:v>
                </c:pt>
                <c:pt idx="1">
                  <c:v>16.467358556335867</c:v>
                </c:pt>
                <c:pt idx="2">
                  <c:v>19.787884168160744</c:v>
                </c:pt>
                <c:pt idx="3">
                  <c:v>26.471050925864922</c:v>
                </c:pt>
                <c:pt idx="4">
                  <c:v>30.919374265309713</c:v>
                </c:pt>
              </c:numCache>
              <c:extLst/>
            </c:numRef>
          </c:val>
          <c:extLst>
            <c:ext xmlns:c16="http://schemas.microsoft.com/office/drawing/2014/chart" uri="{C3380CC4-5D6E-409C-BE32-E72D297353CC}">
              <c16:uniqueId val="{00000004-66B5-4A75-B937-B724FF41A9EE}"/>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Sheet1!$A$2:$A$12</c:f>
              <c:strCache>
                <c:ptCount val="5"/>
                <c:pt idx="0">
                  <c:v>2017</c:v>
                </c:pt>
                <c:pt idx="1">
                  <c:v>2019</c:v>
                </c:pt>
                <c:pt idx="2">
                  <c:v>2021</c:v>
                </c:pt>
                <c:pt idx="3">
                  <c:v>2025F</c:v>
                </c:pt>
                <c:pt idx="4">
                  <c:v>2027F</c:v>
                </c:pt>
              </c:strCache>
              <c:extLst/>
            </c:strRef>
          </c:cat>
          <c:val>
            <c:numRef>
              <c:f>Sheet1!$D$2:$D$12</c:f>
              <c:numCache>
                <c:formatCode>0.0</c:formatCode>
                <c:ptCount val="5"/>
                <c:pt idx="0">
                  <c:v>17.904660460157483</c:v>
                </c:pt>
                <c:pt idx="1">
                  <c:v>19.122964204946559</c:v>
                </c:pt>
                <c:pt idx="2">
                  <c:v>22.439708770633697</c:v>
                </c:pt>
                <c:pt idx="3">
                  <c:v>30.466681254297356</c:v>
                </c:pt>
                <c:pt idx="4">
                  <c:v>35.698057840148728</c:v>
                </c:pt>
              </c:numCache>
              <c:extLst/>
            </c:numRef>
          </c:val>
          <c:extLst>
            <c:ext xmlns:c16="http://schemas.microsoft.com/office/drawing/2014/chart" uri="{C3380CC4-5D6E-409C-BE32-E72D297353CC}">
              <c16:uniqueId val="{00000005-66B5-4A75-B937-B724FF41A9EE}"/>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Sheet1!$B$2:$B$12</c:f>
              <c:numCache>
                <c:formatCode>0.0</c:formatCode>
                <c:ptCount val="5"/>
                <c:pt idx="0">
                  <c:v>46.640117417952759</c:v>
                </c:pt>
                <c:pt idx="1">
                  <c:v>54.609145568244273</c:v>
                </c:pt>
                <c:pt idx="2">
                  <c:v>64.512224247295222</c:v>
                </c:pt>
                <c:pt idx="3">
                  <c:v>90.596574620761629</c:v>
                </c:pt>
                <c:pt idx="4">
                  <c:v>107.61078796096933</c:v>
                </c:pt>
              </c:numCache>
              <c:extLst/>
            </c:numRef>
          </c:val>
          <c:extLst>
            <c:ext xmlns:c16="http://schemas.microsoft.com/office/drawing/2014/chart" uri="{C3380CC4-5D6E-409C-BE32-E72D297353CC}">
              <c16:uniqueId val="{00000006-66B5-4A75-B937-B724FF41A9EE}"/>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9.1245420000000035E-2</c:v>
                </c:pt>
                <c:pt idx="1">
                  <c:v>0.1089507056</c:v>
                </c:pt>
                <c:pt idx="2">
                  <c:v>0.12715862999999997</c:v>
                </c:pt>
                <c:pt idx="3">
                  <c:v>0.17905016551489547</c:v>
                </c:pt>
                <c:pt idx="4">
                  <c:v>0.21430149586076064</c:v>
                </c:pt>
              </c:numCache>
            </c:numRef>
          </c:val>
          <c:extLst>
            <c:ext xmlns:c16="http://schemas.microsoft.com/office/drawing/2014/chart" uri="{C3380CC4-5D6E-409C-BE32-E72D297353CC}">
              <c16:uniqueId val="{00000000-21E3-4A2F-8633-4FA667839FC7}"/>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3380314701993754"/>
          <c:w val="0.95804792260294591"/>
          <c:h val="0.48834277578382229"/>
        </c:manualLayout>
      </c:layout>
      <c:barChart>
        <c:barDir val="col"/>
        <c:grouping val="clustered"/>
        <c:varyColors val="0"/>
        <c:ser>
          <c:idx val="0"/>
          <c:order val="0"/>
          <c:tx>
            <c:strRef>
              <c:f>Sheet1!$B$1</c:f>
              <c:strCache>
                <c:ptCount val="1"/>
                <c:pt idx="0">
                  <c:v>Volume (KT)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69.748292125984221</c:v>
                </c:pt>
                <c:pt idx="1">
                  <c:v>80.744100000000046</c:v>
                </c:pt>
                <c:pt idx="2">
                  <c:v>95.383394899536285</c:v>
                </c:pt>
                <c:pt idx="3">
                  <c:v>132.74314667111855</c:v>
                </c:pt>
                <c:pt idx="4">
                  <c:v>157.44285029494887</c:v>
                </c:pt>
              </c:numCache>
            </c:numRef>
          </c:val>
          <c:extLst>
            <c:ext xmlns:c16="http://schemas.microsoft.com/office/drawing/2014/chart" uri="{C3380CC4-5D6E-409C-BE32-E72D297353CC}">
              <c16:uniqueId val="{00000000-E725-4D92-B635-9CCEA48FB7EC}"/>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5094340859728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Sheet1!$H$2:$H$9</c:f>
              <c:numCache>
                <c:formatCode>0.0</c:formatCode>
                <c:ptCount val="5"/>
                <c:pt idx="0">
                  <c:v>5.4656006580000079E-3</c:v>
                </c:pt>
                <c:pt idx="1">
                  <c:v>7.5611789686400024E-3</c:v>
                </c:pt>
                <c:pt idx="2">
                  <c:v>9.1045579079999973E-3</c:v>
                </c:pt>
                <c:pt idx="3">
                  <c:v>1.3804767761198431E-2</c:v>
                </c:pt>
                <c:pt idx="4">
                  <c:v>1.7079829220102646E-2</c:v>
                </c:pt>
              </c:numCache>
              <c:extLst/>
            </c:numRef>
          </c:val>
          <c:extLst>
            <c:ext xmlns:c16="http://schemas.microsoft.com/office/drawing/2014/chart" uri="{C3380CC4-5D6E-409C-BE32-E72D297353CC}">
              <c16:uniqueId val="{00000000-41C4-492B-BEF4-F74A14043F26}"/>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Sheet1!$G$2:$G$9</c:f>
              <c:numCache>
                <c:formatCode>0.0</c:formatCode>
                <c:ptCount val="5"/>
                <c:pt idx="0">
                  <c:v>3.1205933640000012E-3</c:v>
                </c:pt>
                <c:pt idx="1">
                  <c:v>3.7805894843200003E-3</c:v>
                </c:pt>
                <c:pt idx="2">
                  <c:v>4.4632679129999984E-3</c:v>
                </c:pt>
                <c:pt idx="3">
                  <c:v>6.4099959254332577E-3</c:v>
                </c:pt>
                <c:pt idx="4">
                  <c:v>7.7148538509873828E-3</c:v>
                </c:pt>
              </c:numCache>
              <c:extLst/>
            </c:numRef>
          </c:val>
          <c:extLst>
            <c:ext xmlns:c16="http://schemas.microsoft.com/office/drawing/2014/chart" uri="{C3380CC4-5D6E-409C-BE32-E72D297353CC}">
              <c16:uniqueId val="{00000001-41C4-492B-BEF4-F74A14043F26}"/>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Sheet1!$F$2:$F$9</c:f>
              <c:numCache>
                <c:formatCode>0.0</c:formatCode>
                <c:ptCount val="5"/>
                <c:pt idx="0">
                  <c:v>3.658941342000001E-3</c:v>
                </c:pt>
                <c:pt idx="1">
                  <c:v>4.4996641412800003E-3</c:v>
                </c:pt>
                <c:pt idx="2">
                  <c:v>5.3152307339999986E-3</c:v>
                </c:pt>
                <c:pt idx="3">
                  <c:v>7.5380119681770991E-3</c:v>
                </c:pt>
                <c:pt idx="4">
                  <c:v>9.1506738732544789E-3</c:v>
                </c:pt>
              </c:numCache>
              <c:extLst/>
            </c:numRef>
          </c:val>
          <c:extLst>
            <c:ext xmlns:c16="http://schemas.microsoft.com/office/drawing/2014/chart" uri="{C3380CC4-5D6E-409C-BE32-E72D297353CC}">
              <c16:uniqueId val="{00000002-41C4-492B-BEF4-F74A14043F26}"/>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Sheet1!$C$2:$C$9</c:f>
              <c:numCache>
                <c:formatCode>0.0</c:formatCode>
                <c:ptCount val="5"/>
                <c:pt idx="0">
                  <c:v>1.7190637128000008E-2</c:v>
                </c:pt>
                <c:pt idx="1">
                  <c:v>1.9338750243999999E-2</c:v>
                </c:pt>
                <c:pt idx="2">
                  <c:v>2.2761394769999992E-2</c:v>
                </c:pt>
                <c:pt idx="3">
                  <c:v>3.2479700024402036E-2</c:v>
                </c:pt>
                <c:pt idx="4">
                  <c:v>3.9195743592933124E-2</c:v>
                </c:pt>
              </c:numCache>
              <c:extLst/>
            </c:numRef>
          </c:val>
          <c:extLst>
            <c:ext xmlns:c16="http://schemas.microsoft.com/office/drawing/2014/chart" uri="{C3380CC4-5D6E-409C-BE32-E72D297353CC}">
              <c16:uniqueId val="{00000003-41C4-492B-BEF4-F74A14043F26}"/>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Sheet1!$E$2:$E$9</c:f>
              <c:numCache>
                <c:formatCode>0.0</c:formatCode>
                <c:ptCount val="5"/>
                <c:pt idx="0">
                  <c:v>1.1451300210000005E-2</c:v>
                </c:pt>
                <c:pt idx="1">
                  <c:v>1.4261647363040001E-2</c:v>
                </c:pt>
                <c:pt idx="2">
                  <c:v>1.6784939159999998E-2</c:v>
                </c:pt>
                <c:pt idx="3">
                  <c:v>2.2614035904531302E-2</c:v>
                </c:pt>
                <c:pt idx="4">
                  <c:v>2.6594815636320393E-2</c:v>
                </c:pt>
              </c:numCache>
              <c:extLst/>
            </c:numRef>
          </c:val>
          <c:extLst>
            <c:ext xmlns:c16="http://schemas.microsoft.com/office/drawing/2014/chart" uri="{C3380CC4-5D6E-409C-BE32-E72D297353CC}">
              <c16:uniqueId val="{00000004-41C4-492B-BEF4-F74A14043F26}"/>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Sheet1!$A$2:$A$9</c:f>
              <c:strCache>
                <c:ptCount val="5"/>
                <c:pt idx="0">
                  <c:v>2017</c:v>
                </c:pt>
                <c:pt idx="1">
                  <c:v>2019</c:v>
                </c:pt>
                <c:pt idx="2">
                  <c:v>2021</c:v>
                </c:pt>
                <c:pt idx="3">
                  <c:v>2025F</c:v>
                </c:pt>
                <c:pt idx="4">
                  <c:v>2027F</c:v>
                </c:pt>
              </c:strCache>
              <c:extLst/>
            </c:strRef>
          </c:cat>
          <c:val>
            <c:numRef>
              <c:f>Sheet1!$D$2:$D$9</c:f>
              <c:numCache>
                <c:formatCode>0.0</c:formatCode>
                <c:ptCount val="5"/>
                <c:pt idx="0">
                  <c:v>1.5584717736000007E-2</c:v>
                </c:pt>
                <c:pt idx="1">
                  <c:v>1.7323162190399997E-2</c:v>
                </c:pt>
                <c:pt idx="2">
                  <c:v>1.9938473183999994E-2</c:v>
                </c:pt>
                <c:pt idx="3">
                  <c:v>2.7287245224470066E-2</c:v>
                </c:pt>
                <c:pt idx="4">
                  <c:v>3.2209514827872321E-2</c:v>
                </c:pt>
              </c:numCache>
              <c:extLst/>
            </c:numRef>
          </c:val>
          <c:extLst>
            <c:ext xmlns:c16="http://schemas.microsoft.com/office/drawing/2014/chart" uri="{C3380CC4-5D6E-409C-BE32-E72D297353CC}">
              <c16:uniqueId val="{00000005-41C4-492B-BEF4-F74A14043F26}"/>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Sheet1!$A$2:$A$9</c:f>
              <c:strCache>
                <c:ptCount val="5"/>
                <c:pt idx="0">
                  <c:v>2017</c:v>
                </c:pt>
                <c:pt idx="1">
                  <c:v>2019</c:v>
                </c:pt>
                <c:pt idx="2">
                  <c:v>2021</c:v>
                </c:pt>
                <c:pt idx="3">
                  <c:v>2025F</c:v>
                </c:pt>
                <c:pt idx="4">
                  <c:v>2027F</c:v>
                </c:pt>
              </c:strCache>
              <c:extLst/>
            </c:strRef>
          </c:cat>
          <c:val>
            <c:numRef>
              <c:f>Sheet1!$B$2:$B$9</c:f>
              <c:numCache>
                <c:formatCode>0.0</c:formatCode>
                <c:ptCount val="5"/>
                <c:pt idx="0">
                  <c:v>3.4773629562000016E-2</c:v>
                </c:pt>
                <c:pt idx="1">
                  <c:v>4.2185713208320014E-2</c:v>
                </c:pt>
                <c:pt idx="2">
                  <c:v>4.8790766330999991E-2</c:v>
                </c:pt>
                <c:pt idx="3">
                  <c:v>6.8916408706683252E-2</c:v>
                </c:pt>
                <c:pt idx="4">
                  <c:v>8.2356064859290312E-2</c:v>
                </c:pt>
              </c:numCache>
              <c:extLst/>
            </c:numRef>
          </c:val>
          <c:extLst>
            <c:ext xmlns:c16="http://schemas.microsoft.com/office/drawing/2014/chart" uri="{C3380CC4-5D6E-409C-BE32-E72D297353CC}">
              <c16:uniqueId val="{00000006-41C4-492B-BEF4-F74A14043F26}"/>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14437946282845"/>
          <c:y val="0"/>
          <c:w val="0.77548783152440603"/>
          <c:h val="0.53320044979169057"/>
        </c:manualLayout>
      </c:layout>
      <c:barChart>
        <c:barDir val="col"/>
        <c:grouping val="percentStacked"/>
        <c:varyColors val="0"/>
        <c:ser>
          <c:idx val="4"/>
          <c:order val="0"/>
          <c:tx>
            <c:strRef>
              <c:f>Sheet1!$H$1</c:f>
              <c:strCache>
                <c:ptCount val="1"/>
                <c:pt idx="0">
                  <c:v>Others</c:v>
                </c:pt>
              </c:strCache>
            </c:strRef>
          </c:tx>
          <c:spPr>
            <a:solidFill>
              <a:schemeClr val="accent5"/>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Sheet1!$H$2:$H$12</c:f>
              <c:numCache>
                <c:formatCode>0.0</c:formatCode>
                <c:ptCount val="5"/>
                <c:pt idx="0">
                  <c:v>1.8832038874015757</c:v>
                </c:pt>
                <c:pt idx="1">
                  <c:v>2.955234060000008</c:v>
                </c:pt>
                <c:pt idx="2">
                  <c:v>3.7294907405718818</c:v>
                </c:pt>
                <c:pt idx="3">
                  <c:v>5.9601672855332444</c:v>
                </c:pt>
                <c:pt idx="4">
                  <c:v>7.4785353890101041</c:v>
                </c:pt>
              </c:numCache>
              <c:extLst/>
            </c:numRef>
          </c:val>
          <c:extLst>
            <c:ext xmlns:c16="http://schemas.microsoft.com/office/drawing/2014/chart" uri="{C3380CC4-5D6E-409C-BE32-E72D297353CC}">
              <c16:uniqueId val="{00000000-66B5-4A75-B937-B724FF41A9EE}"/>
            </c:ext>
          </c:extLst>
        </c:ser>
        <c:ser>
          <c:idx val="3"/>
          <c:order val="1"/>
          <c:tx>
            <c:strRef>
              <c:f>Sheet1!$G$1</c:f>
              <c:strCache>
                <c:ptCount val="1"/>
                <c:pt idx="0">
                  <c:v>Magnesium Sulphate</c:v>
                </c:pt>
              </c:strCache>
            </c:strRef>
          </c:tx>
          <c:spPr>
            <a:solidFill>
              <a:schemeClr val="accent4"/>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Sheet1!$G$2:$G$12</c:f>
              <c:numCache>
                <c:formatCode>0.0</c:formatCode>
                <c:ptCount val="5"/>
                <c:pt idx="0">
                  <c:v>2.9364030985039355</c:v>
                </c:pt>
                <c:pt idx="1">
                  <c:v>3.4316242500000023</c:v>
                </c:pt>
                <c:pt idx="2">
                  <c:v>4.0728709622101995</c:v>
                </c:pt>
                <c:pt idx="3">
                  <c:v>5.7079553068580973</c:v>
                </c:pt>
                <c:pt idx="4">
                  <c:v>6.8015311327417916</c:v>
                </c:pt>
              </c:numCache>
              <c:extLst/>
            </c:numRef>
          </c:val>
          <c:extLst>
            <c:ext xmlns:c16="http://schemas.microsoft.com/office/drawing/2014/chart" uri="{C3380CC4-5D6E-409C-BE32-E72D297353CC}">
              <c16:uniqueId val="{00000001-66B5-4A75-B937-B724FF41A9EE}"/>
            </c:ext>
          </c:extLst>
        </c:ser>
        <c:ser>
          <c:idx val="1"/>
          <c:order val="2"/>
          <c:tx>
            <c:strRef>
              <c:f>Sheet1!$F$1</c:f>
              <c:strCache>
                <c:ptCount val="1"/>
                <c:pt idx="0">
                  <c:v>Copper Sulphate (Cu)</c:v>
                </c:pt>
              </c:strCache>
            </c:strRef>
          </c:tx>
          <c:spPr>
            <a:solidFill>
              <a:schemeClr val="accent2"/>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Sheet1!$F$2:$F$12</c:f>
              <c:numCache>
                <c:formatCode>0.0</c:formatCode>
                <c:ptCount val="5"/>
                <c:pt idx="0">
                  <c:v>2.099423592992125</c:v>
                </c:pt>
                <c:pt idx="1">
                  <c:v>2.5272903300000014</c:v>
                </c:pt>
                <c:pt idx="2">
                  <c:v>3.0236536183153002</c:v>
                </c:pt>
                <c:pt idx="3">
                  <c:v>4.2610550081429048</c:v>
                </c:pt>
                <c:pt idx="4">
                  <c:v>5.1483812046448278</c:v>
                </c:pt>
              </c:numCache>
              <c:extLst/>
            </c:numRef>
          </c:val>
          <c:extLst>
            <c:ext xmlns:c16="http://schemas.microsoft.com/office/drawing/2014/chart" uri="{C3380CC4-5D6E-409C-BE32-E72D297353CC}">
              <c16:uniqueId val="{00000002-66B5-4A75-B937-B724FF41A9EE}"/>
            </c:ext>
          </c:extLst>
        </c:ser>
        <c:ser>
          <c:idx val="5"/>
          <c:order val="3"/>
          <c:tx>
            <c:strRef>
              <c:f>Sheet1!$C$1</c:f>
              <c:strCache>
                <c:ptCount val="1"/>
                <c:pt idx="0">
                  <c:v>Ferrous Sulphate (Fe)</c:v>
                </c:pt>
              </c:strCache>
            </c:strRef>
          </c:tx>
          <c:spPr>
            <a:solidFill>
              <a:schemeClr val="accent6"/>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Sheet1!$C$2:$C$12</c:f>
              <c:numCache>
                <c:formatCode>0.0</c:formatCode>
                <c:ptCount val="5"/>
                <c:pt idx="0">
                  <c:v>13.391672088188971</c:v>
                </c:pt>
                <c:pt idx="1">
                  <c:v>14.622756510000007</c:v>
                </c:pt>
                <c:pt idx="2">
                  <c:v>17.417007908655325</c:v>
                </c:pt>
                <c:pt idx="3">
                  <c:v>24.557482134156931</c:v>
                </c:pt>
                <c:pt idx="4">
                  <c:v>29.363091580007964</c:v>
                </c:pt>
              </c:numCache>
              <c:extLst/>
            </c:numRef>
          </c:val>
          <c:extLst>
            <c:ext xmlns:c16="http://schemas.microsoft.com/office/drawing/2014/chart" uri="{C3380CC4-5D6E-409C-BE32-E72D297353CC}">
              <c16:uniqueId val="{00000003-66B5-4A75-B937-B724FF41A9EE}"/>
            </c:ext>
          </c:extLst>
        </c:ser>
        <c:ser>
          <c:idx val="0"/>
          <c:order val="4"/>
          <c:tx>
            <c:strRef>
              <c:f>Sheet1!$E$1</c:f>
              <c:strCache>
                <c:ptCount val="1"/>
                <c:pt idx="0">
                  <c:v>Manganese Sulphate (Mn)</c:v>
                </c:pt>
              </c:strCache>
            </c:strRef>
          </c:tx>
          <c:spPr>
            <a:solidFill>
              <a:schemeClr val="accent1"/>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Sheet1!$E$2:$E$12</c:f>
              <c:numCache>
                <c:formatCode>0.0</c:formatCode>
                <c:ptCount val="5"/>
                <c:pt idx="0">
                  <c:v>10.273923430157478</c:v>
                </c:pt>
                <c:pt idx="1">
                  <c:v>12.329624070000005</c:v>
                </c:pt>
                <c:pt idx="2">
                  <c:v>14.669966135548682</c:v>
                </c:pt>
                <c:pt idx="3">
                  <c:v>19.659260021992662</c:v>
                </c:pt>
                <c:pt idx="4">
                  <c:v>22.970911858033041</c:v>
                </c:pt>
              </c:numCache>
              <c:extLst/>
            </c:numRef>
          </c:val>
          <c:extLst>
            <c:ext xmlns:c16="http://schemas.microsoft.com/office/drawing/2014/chart" uri="{C3380CC4-5D6E-409C-BE32-E72D297353CC}">
              <c16:uniqueId val="{00000004-66B5-4A75-B937-B724FF41A9EE}"/>
            </c:ext>
          </c:extLst>
        </c:ser>
        <c:ser>
          <c:idx val="2"/>
          <c:order val="5"/>
          <c:tx>
            <c:strRef>
              <c:f>Sheet1!$D$1</c:f>
              <c:strCache>
                <c:ptCount val="1"/>
                <c:pt idx="0">
                  <c:v>Borax / Boric Acid (B)</c:v>
                </c:pt>
              </c:strCache>
            </c:strRef>
          </c:tx>
          <c:spPr>
            <a:solidFill>
              <a:schemeClr val="accent3"/>
            </a:solidFill>
            <a:ln>
              <a:noFill/>
            </a:ln>
            <a:effectLst>
              <a:innerShdw blurRad="63500" dist="50800" dir="16200000">
                <a:prstClr val="black">
                  <a:alpha val="50000"/>
                </a:prstClr>
              </a:innerShdw>
            </a:effectLst>
          </c:spPr>
          <c:invertIfNegative val="0"/>
          <c:cat>
            <c:strRef>
              <c:f>Sheet1!$A$2:$A$12</c:f>
              <c:strCache>
                <c:ptCount val="5"/>
                <c:pt idx="0">
                  <c:v>2017</c:v>
                </c:pt>
                <c:pt idx="1">
                  <c:v>2019</c:v>
                </c:pt>
                <c:pt idx="2">
                  <c:v>2021</c:v>
                </c:pt>
                <c:pt idx="3">
                  <c:v>2025F</c:v>
                </c:pt>
                <c:pt idx="4">
                  <c:v>2027F</c:v>
                </c:pt>
              </c:strCache>
              <c:extLst/>
            </c:strRef>
          </c:cat>
          <c:val>
            <c:numRef>
              <c:f>Sheet1!$D$2:$D$12</c:f>
              <c:numCache>
                <c:formatCode>0.0</c:formatCode>
                <c:ptCount val="5"/>
                <c:pt idx="0">
                  <c:v>11.940907611968498</c:v>
                </c:pt>
                <c:pt idx="1">
                  <c:v>12.870609540000006</c:v>
                </c:pt>
                <c:pt idx="2">
                  <c:v>14.994269678207102</c:v>
                </c:pt>
                <c:pt idx="3">
                  <c:v>20.283152811346909</c:v>
                </c:pt>
                <c:pt idx="4">
                  <c:v>23.726637539448792</c:v>
                </c:pt>
              </c:numCache>
              <c:extLst/>
            </c:numRef>
          </c:val>
          <c:extLst>
            <c:ext xmlns:c16="http://schemas.microsoft.com/office/drawing/2014/chart" uri="{C3380CC4-5D6E-409C-BE32-E72D297353CC}">
              <c16:uniqueId val="{00000005-66B5-4A75-B937-B724FF41A9EE}"/>
            </c:ext>
          </c:extLst>
        </c:ser>
        <c:ser>
          <c:idx val="6"/>
          <c:order val="6"/>
          <c:tx>
            <c:strRef>
              <c:f>Sheet1!$B$1</c:f>
              <c:strCache>
                <c:ptCount val="1"/>
                <c:pt idx="0">
                  <c:v>Zinc Sulphate (Zn)</c:v>
                </c:pt>
              </c:strCache>
            </c:strRef>
          </c:tx>
          <c:spPr>
            <a:solidFill>
              <a:schemeClr val="accent1">
                <a:lumMod val="60000"/>
              </a:schemeClr>
            </a:solidFill>
            <a:ln>
              <a:noFill/>
            </a:ln>
            <a:effectLst/>
          </c:spPr>
          <c:invertIfNegative val="0"/>
          <c:cat>
            <c:strRef>
              <c:f>Sheet1!$A$2:$A$12</c:f>
              <c:strCache>
                <c:ptCount val="5"/>
                <c:pt idx="0">
                  <c:v>2017</c:v>
                </c:pt>
                <c:pt idx="1">
                  <c:v>2019</c:v>
                </c:pt>
                <c:pt idx="2">
                  <c:v>2021</c:v>
                </c:pt>
                <c:pt idx="3">
                  <c:v>2025F</c:v>
                </c:pt>
                <c:pt idx="4">
                  <c:v>2027F</c:v>
                </c:pt>
              </c:strCache>
              <c:extLst/>
            </c:strRef>
          </c:cat>
          <c:val>
            <c:numRef>
              <c:f>Sheet1!$B$2:$B$12</c:f>
              <c:numCache>
                <c:formatCode>0.0</c:formatCode>
                <c:ptCount val="5"/>
                <c:pt idx="0">
                  <c:v>27.222758416771637</c:v>
                </c:pt>
                <c:pt idx="1">
                  <c:v>32.006961240000024</c:v>
                </c:pt>
                <c:pt idx="2">
                  <c:v>37.476135856027803</c:v>
                </c:pt>
                <c:pt idx="3">
                  <c:v>52.314074103087798</c:v>
                </c:pt>
                <c:pt idx="4">
                  <c:v>61.953761591062367</c:v>
                </c:pt>
              </c:numCache>
              <c:extLst/>
            </c:numRef>
          </c:val>
          <c:extLst>
            <c:ext xmlns:c16="http://schemas.microsoft.com/office/drawing/2014/chart" uri="{C3380CC4-5D6E-409C-BE32-E72D297353CC}">
              <c16:uniqueId val="{00000006-66B5-4A75-B937-B724FF41A9EE}"/>
            </c:ext>
          </c:extLst>
        </c:ser>
        <c:dLbls>
          <c:showLegendKey val="0"/>
          <c:showVal val="0"/>
          <c:showCatName val="0"/>
          <c:showSerName val="0"/>
          <c:showPercent val="0"/>
          <c:showBubbleSize val="0"/>
        </c:dLbls>
        <c:gapWidth val="150"/>
        <c:overlap val="100"/>
        <c:axId val="339720584"/>
        <c:axId val="339721368"/>
      </c:barChart>
      <c:catAx>
        <c:axId val="3397205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39721368"/>
        <c:crosses val="autoZero"/>
        <c:auto val="1"/>
        <c:lblAlgn val="ctr"/>
        <c:lblOffset val="100"/>
        <c:noMultiLvlLbl val="0"/>
      </c:catAx>
      <c:valAx>
        <c:axId val="339721368"/>
        <c:scaling>
          <c:orientation val="minMax"/>
        </c:scaling>
        <c:delete val="1"/>
        <c:axPos val="l"/>
        <c:numFmt formatCode="0%" sourceLinked="1"/>
        <c:majorTickMark val="out"/>
        <c:minorTickMark val="none"/>
        <c:tickLblPos val="nextTo"/>
        <c:crossAx val="3397205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1000">
          <a:solidFill>
            <a:schemeClr val="tx1">
              <a:lumMod val="75000"/>
              <a:lumOff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5857675254"/>
          <c:y val="0.20400713884007571"/>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A30-4C9D-80A4-A77369F6CB2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A30-4C9D-80A4-A77369F6CB21}"/>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A30-4C9D-80A4-A77369F6CB21}"/>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A30-4C9D-80A4-A77369F6CB21}"/>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5A30-4C9D-80A4-A77369F6CB21}"/>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5A30-4C9D-80A4-A77369F6CB21}"/>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5A30-4C9D-80A4-A77369F6CB21}"/>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5A30-4C9D-80A4-A77369F6CB21}"/>
              </c:ext>
            </c:extLst>
          </c:dPt>
          <c:dPt>
            <c:idx val="8"/>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10-5A30-4C9D-80A4-A77369F6CB21}"/>
              </c:ext>
            </c:extLst>
          </c:dPt>
          <c:dPt>
            <c:idx val="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11-5A30-4C9D-80A4-A77369F6CB21}"/>
              </c:ext>
            </c:extLst>
          </c:dPt>
          <c:dPt>
            <c:idx val="10"/>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12-5A30-4C9D-80A4-A77369F6CB21}"/>
              </c:ext>
            </c:extLst>
          </c:dPt>
          <c:dLbls>
            <c:dLbl>
              <c:idx val="0"/>
              <c:layout>
                <c:manualLayout>
                  <c:x val="0.25163149201937907"/>
                  <c:y val="-8.7922790549958538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6197404180637562"/>
                      <c:h val="0.13255091605461727"/>
                    </c:manualLayout>
                  </c15:layout>
                  <c15:dlblFieldTable/>
                  <c15:showDataLabelsRange val="0"/>
                </c:ext>
                <c:ext xmlns:c16="http://schemas.microsoft.com/office/drawing/2014/chart" uri="{C3380CC4-5D6E-409C-BE32-E72D297353CC}">
                  <c16:uniqueId val="{00000001-5A30-4C9D-80A4-A77369F6CB21}"/>
                </c:ext>
              </c:extLst>
            </c:dLbl>
            <c:dLbl>
              <c:idx val="1"/>
              <c:layout>
                <c:manualLayout>
                  <c:x val="1.4765885129954489E-2"/>
                  <c:y val="-0.17201377984014679"/>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9952820228354099"/>
                      <c:h val="0.14955877350347951"/>
                    </c:manualLayout>
                  </c15:layout>
                  <c15:dlblFieldTable/>
                  <c15:showDataLabelsRange val="0"/>
                </c:ext>
                <c:ext xmlns:c16="http://schemas.microsoft.com/office/drawing/2014/chart" uri="{C3380CC4-5D6E-409C-BE32-E72D297353CC}">
                  <c16:uniqueId val="{00000003-5A30-4C9D-80A4-A77369F6CB21}"/>
                </c:ext>
              </c:extLst>
            </c:dLbl>
            <c:dLbl>
              <c:idx val="2"/>
              <c:layout>
                <c:manualLayout>
                  <c:x val="0.18881866687242665"/>
                  <c:y val="-7.393695855461653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360634835953111"/>
                      <c:h val="0.14742538729587051"/>
                    </c:manualLayout>
                  </c15:layout>
                  <c15:dlblFieldTable/>
                  <c15:showDataLabelsRange val="0"/>
                </c:ext>
                <c:ext xmlns:c16="http://schemas.microsoft.com/office/drawing/2014/chart" uri="{C3380CC4-5D6E-409C-BE32-E72D297353CC}">
                  <c16:uniqueId val="{00000005-5A30-4C9D-80A4-A77369F6CB21}"/>
                </c:ext>
              </c:extLst>
            </c:dLbl>
            <c:dLbl>
              <c:idx val="3"/>
              <c:layout>
                <c:manualLayout>
                  <c:x val="0.29032439716345809"/>
                  <c:y val="2.6147143756138552E-2"/>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31797500142862212"/>
                      <c:h val="0.11870912579690884"/>
                    </c:manualLayout>
                  </c15:layout>
                  <c15:dlblFieldTable/>
                  <c15:showDataLabelsRange val="0"/>
                </c:ext>
                <c:ext xmlns:c16="http://schemas.microsoft.com/office/drawing/2014/chart" uri="{C3380CC4-5D6E-409C-BE32-E72D297353CC}">
                  <c16:uniqueId val="{00000007-5A30-4C9D-80A4-A77369F6CB21}"/>
                </c:ext>
              </c:extLst>
            </c:dLbl>
            <c:dLbl>
              <c:idx val="4"/>
              <c:layout>
                <c:manualLayout>
                  <c:x val="0.30106419609652002"/>
                  <c:y val="0.18548397057007246"/>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5063103914630686"/>
                      <c:h val="0.11831857759678353"/>
                    </c:manualLayout>
                  </c15:layout>
                  <c15:dlblFieldTable/>
                  <c15:showDataLabelsRange val="0"/>
                </c:ext>
                <c:ext xmlns:c16="http://schemas.microsoft.com/office/drawing/2014/chart" uri="{C3380CC4-5D6E-409C-BE32-E72D297353CC}">
                  <c16:uniqueId val="{00000009-5A30-4C9D-80A4-A77369F6CB21}"/>
                </c:ext>
              </c:extLst>
            </c:dLbl>
            <c:dLbl>
              <c:idx val="5"/>
              <c:layout>
                <c:manualLayout>
                  <c:x val="-0.17083115364843843"/>
                  <c:y val="-7.2835835818174335E-2"/>
                </c:manualLayout>
              </c:layout>
              <c:showLegendKey val="1"/>
              <c:showVal val="1"/>
              <c:showCatName val="1"/>
              <c:showSerName val="0"/>
              <c:showPercent val="0"/>
              <c:showBubbleSize val="0"/>
              <c:extLst>
                <c:ext xmlns:c15="http://schemas.microsoft.com/office/drawing/2012/chart" uri="{CE6537A1-D6FC-4f65-9D91-7224C49458BB}">
                  <c15:layout>
                    <c:manualLayout>
                      <c:w val="0.22743124466197254"/>
                      <c:h val="7.8489284570008505E-2"/>
                    </c:manualLayout>
                  </c15:layout>
                </c:ext>
                <c:ext xmlns:c16="http://schemas.microsoft.com/office/drawing/2014/chart" uri="{C3380CC4-5D6E-409C-BE32-E72D297353CC}">
                  <c16:uniqueId val="{0000000B-5A30-4C9D-80A4-A77369F6CB21}"/>
                </c:ext>
              </c:extLst>
            </c:dLbl>
            <c:dLbl>
              <c:idx val="6"/>
              <c:layout>
                <c:manualLayout>
                  <c:x val="-0.21119862172710382"/>
                  <c:y val="0.21717721566337758"/>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5A30-4C9D-80A4-A77369F6CB21}"/>
                </c:ext>
              </c:extLst>
            </c:dLbl>
            <c:dLbl>
              <c:idx val="7"/>
              <c:layout>
                <c:manualLayout>
                  <c:x val="-0.18988653908427119"/>
                  <c:y val="0.14777876625773939"/>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9683422474208865"/>
                      <c:h val="7.4358269592639636E-2"/>
                    </c:manualLayout>
                  </c15:layout>
                  <c15:dlblFieldTable/>
                  <c15:showDataLabelsRange val="0"/>
                </c:ext>
                <c:ext xmlns:c16="http://schemas.microsoft.com/office/drawing/2014/chart" uri="{C3380CC4-5D6E-409C-BE32-E72D297353CC}">
                  <c16:uniqueId val="{0000000F-5A30-4C9D-80A4-A77369F6CB21}"/>
                </c:ext>
              </c:extLst>
            </c:dLbl>
            <c:dLbl>
              <c:idx val="8"/>
              <c:layout>
                <c:manualLayout>
                  <c:x val="-0.1755480632259267"/>
                  <c:y val="8.983851634759718E-2"/>
                </c:manualLayout>
              </c:layout>
              <c:tx>
                <c:rich>
                  <a:bodyPr/>
                  <a:lstStyle/>
                  <a:p>
                    <a:fld id="{0CAA4AC9-FFAC-48DA-8ABE-DBBF70A0CB31}" type="CATEGORYNAME">
                      <a:rPr lang="en-US"/>
                      <a:pPr/>
                      <a:t>[CATEGORY NAME]</a:t>
                    </a:fld>
                    <a:r>
                      <a:rPr lang="en-US" baseline="0" dirty="0"/>
                      <a:t>, </a:t>
                    </a:r>
                    <a:fld id="{6A629589-46FD-459B-80C0-231254C1442E}"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4344983167999276"/>
                      <c:h val="0.10327537443422172"/>
                    </c:manualLayout>
                  </c15:layout>
                  <c15:dlblFieldTable/>
                  <c15:showDataLabelsRange val="0"/>
                </c:ext>
                <c:ext xmlns:c16="http://schemas.microsoft.com/office/drawing/2014/chart" uri="{C3380CC4-5D6E-409C-BE32-E72D297353CC}">
                  <c16:uniqueId val="{00000010-5A30-4C9D-80A4-A77369F6CB21}"/>
                </c:ext>
              </c:extLst>
            </c:dLbl>
            <c:dLbl>
              <c:idx val="9"/>
              <c:layout>
                <c:manualLayout>
                  <c:x val="-0.2186327339298024"/>
                  <c:y val="-1.182543696868080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5A30-4C9D-80A4-A77369F6CB21}"/>
                </c:ext>
              </c:extLst>
            </c:dLbl>
            <c:dLbl>
              <c:idx val="10"/>
              <c:layout>
                <c:manualLayout>
                  <c:x val="-0.14385967892810608"/>
                  <c:y val="-0.10229636281162342"/>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layout>
                    <c:manualLayout>
                      <c:w val="0.23545289987369999"/>
                      <c:h val="0.18891687411433922"/>
                    </c:manualLayout>
                  </c15:layout>
                  <c15:dlblFieldTable/>
                  <c15:showDataLabelsRange val="0"/>
                </c:ext>
                <c:ext xmlns:c16="http://schemas.microsoft.com/office/drawing/2014/chart" uri="{C3380CC4-5D6E-409C-BE32-E72D297353CC}">
                  <c16:uniqueId val="{00000012-5A30-4C9D-80A4-A77369F6CB21}"/>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1"/>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5A30-4C9D-80A4-A77369F6CB21}"/>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1"/>
            <c:showVal val="1"/>
            <c:showCatName val="1"/>
            <c:showSerName val="0"/>
            <c:showPercent val="0"/>
            <c:showBubbleSize val="0"/>
            <c:showLeaderLines val="0"/>
            <c:extLst>
              <c:ext xmlns:c15="http://schemas.microsoft.com/office/drawing/2012/chart" uri="{CE6537A1-D6FC-4f65-9D91-7224C49458BB}"/>
            </c:extLst>
          </c:dLbls>
          <c:cat>
            <c:strRef>
              <c:f>Sheet1!$A$2:$A$7</c:f>
              <c:strCache>
                <c:ptCount val="6"/>
                <c:pt idx="0">
                  <c:v>China</c:v>
                </c:pt>
                <c:pt idx="1">
                  <c:v>Russian Federation</c:v>
                </c:pt>
                <c:pt idx="2">
                  <c:v>Rep. of Korea</c:v>
                </c:pt>
                <c:pt idx="3">
                  <c:v>United Arab Emirates</c:v>
                </c:pt>
                <c:pt idx="4">
                  <c:v>Thailand</c:v>
                </c:pt>
                <c:pt idx="5">
                  <c:v>others</c:v>
                </c:pt>
              </c:strCache>
            </c:strRef>
          </c:cat>
          <c:val>
            <c:numRef>
              <c:f>Sheet1!$B$2:$B$7</c:f>
              <c:numCache>
                <c:formatCode>0.0</c:formatCode>
                <c:ptCount val="6"/>
                <c:pt idx="0">
                  <c:v>150.119</c:v>
                </c:pt>
                <c:pt idx="1">
                  <c:v>2.94909</c:v>
                </c:pt>
                <c:pt idx="2">
                  <c:v>2.0579999999999998</c:v>
                </c:pt>
                <c:pt idx="3">
                  <c:v>1.7262999999999999</c:v>
                </c:pt>
                <c:pt idx="4">
                  <c:v>0.624</c:v>
                </c:pt>
                <c:pt idx="5">
                  <c:v>1.174398999999994</c:v>
                </c:pt>
              </c:numCache>
            </c:numRef>
          </c:val>
          <c:extLst>
            <c:ext xmlns:c16="http://schemas.microsoft.com/office/drawing/2014/chart" uri="{C3380CC4-5D6E-409C-BE32-E72D297353CC}">
              <c16:uniqueId val="{00000014-5A30-4C9D-80A4-A77369F6CB21}"/>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13987884635337"/>
          <c:y val="3.9720728872247191E-3"/>
          <c:w val="0.70233584742165944"/>
          <c:h val="0.42484754314644935"/>
        </c:manualLayout>
      </c:layout>
      <c:lineChart>
        <c:grouping val="standard"/>
        <c:varyColors val="0"/>
        <c:ser>
          <c:idx val="0"/>
          <c:order val="0"/>
          <c:tx>
            <c:strRef>
              <c:f>Sheet1!$B$1</c:f>
              <c:strCache>
                <c:ptCount val="1"/>
                <c:pt idx="0">
                  <c:v>Copper Sulphate Pentahydrate</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2017</c:v>
                </c:pt>
                <c:pt idx="1">
                  <c:v>FY 2019</c:v>
                </c:pt>
                <c:pt idx="2">
                  <c:v>FY 2021</c:v>
                </c:pt>
              </c:strCache>
            </c:strRef>
          </c:cat>
          <c:val>
            <c:numRef>
              <c:f>Sheet1!$B$2:$B$4</c:f>
              <c:numCache>
                <c:formatCode>0.0</c:formatCode>
                <c:ptCount val="3"/>
                <c:pt idx="0">
                  <c:v>2202.7748160000001</c:v>
                </c:pt>
                <c:pt idx="1">
                  <c:v>2418.2399999999998</c:v>
                </c:pt>
                <c:pt idx="2">
                  <c:v>2640</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FeSO4.7H2O</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2017</c:v>
                </c:pt>
                <c:pt idx="1">
                  <c:v>FY 2019</c:v>
                </c:pt>
                <c:pt idx="2">
                  <c:v>FY 2021</c:v>
                </c:pt>
              </c:strCache>
            </c:strRef>
          </c:cat>
          <c:val>
            <c:numRef>
              <c:f>Sheet1!$C$2:$C$4</c:f>
              <c:numCache>
                <c:formatCode>0.0</c:formatCode>
                <c:ptCount val="3"/>
                <c:pt idx="0">
                  <c:v>2551.2137414399999</c:v>
                </c:pt>
                <c:pt idx="1">
                  <c:v>2800.7615999999998</c:v>
                </c:pt>
                <c:pt idx="2">
                  <c:v>3057.6</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Fe EDTA chelate</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2017</c:v>
                </c:pt>
                <c:pt idx="1">
                  <c:v>FY 2019</c:v>
                </c:pt>
                <c:pt idx="2">
                  <c:v>FY 2021</c:v>
                </c:pt>
              </c:strCache>
            </c:strRef>
          </c:cat>
          <c:val>
            <c:numRef>
              <c:f>Sheet1!$D$2:$D$4</c:f>
              <c:numCache>
                <c:formatCode>0.0</c:formatCode>
                <c:ptCount val="3"/>
                <c:pt idx="0">
                  <c:v>220.67798611199996</c:v>
                </c:pt>
                <c:pt idx="1">
                  <c:v>242.26367999999994</c:v>
                </c:pt>
                <c:pt idx="2">
                  <c:v>264.47999999999996</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Di Sodium Tetra Borate</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2017</c:v>
                </c:pt>
                <c:pt idx="1">
                  <c:v>FY 2019</c:v>
                </c:pt>
                <c:pt idx="2">
                  <c:v>FY 2021</c:v>
                </c:pt>
              </c:strCache>
            </c:strRef>
          </c:cat>
          <c:val>
            <c:numRef>
              <c:f>Sheet1!$E$2:$E$4</c:f>
              <c:numCache>
                <c:formatCode>0.0</c:formatCode>
                <c:ptCount val="3"/>
                <c:pt idx="0">
                  <c:v>27.434559071999999</c:v>
                </c:pt>
                <c:pt idx="1">
                  <c:v>30.118079999999999</c:v>
                </c:pt>
                <c:pt idx="2">
                  <c:v>32.880000000000003</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Penta Hydrate</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2017</c:v>
                </c:pt>
                <c:pt idx="1">
                  <c:v>FY 2019</c:v>
                </c:pt>
                <c:pt idx="2">
                  <c:v>FY 2021</c:v>
                </c:pt>
              </c:strCache>
            </c:strRef>
          </c:cat>
          <c:val>
            <c:numRef>
              <c:f>Sheet1!$F$2:$F$4</c:f>
              <c:numCache>
                <c:formatCode>0.0</c:formatCode>
                <c:ptCount val="3"/>
                <c:pt idx="0">
                  <c:v>26.633650425070677</c:v>
                </c:pt>
                <c:pt idx="1">
                  <c:v>29.23883019548872</c:v>
                </c:pt>
                <c:pt idx="2">
                  <c:v>31.920120300751879</c:v>
                </c:pt>
              </c:numCache>
            </c:numRef>
          </c:val>
          <c:smooth val="0"/>
          <c:extLst>
            <c:ext xmlns:c16="http://schemas.microsoft.com/office/drawing/2014/chart" uri="{C3380CC4-5D6E-409C-BE32-E72D297353CC}">
              <c16:uniqueId val="{00000002-871A-403E-BCC6-4E9CF0156847}"/>
            </c:ext>
          </c:extLst>
        </c:ser>
        <c:ser>
          <c:idx val="5"/>
          <c:order val="5"/>
          <c:tx>
            <c:strRef>
              <c:f>Sheet1!$G$1</c:f>
              <c:strCache>
                <c:ptCount val="1"/>
                <c:pt idx="0">
                  <c:v>Di sodium octaborate tetrahydrate</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strRef>
              <c:f>Sheet1!$A$2:$A$4</c:f>
              <c:strCache>
                <c:ptCount val="3"/>
                <c:pt idx="0">
                  <c:v>FY 2017</c:v>
                </c:pt>
                <c:pt idx="1">
                  <c:v>FY 2019</c:v>
                </c:pt>
                <c:pt idx="2">
                  <c:v>FY 2021</c:v>
                </c:pt>
              </c:strCache>
            </c:strRef>
          </c:cat>
          <c:val>
            <c:numRef>
              <c:f>Sheet1!$G$2:$G$4</c:f>
              <c:numCache>
                <c:formatCode>0.0</c:formatCode>
                <c:ptCount val="3"/>
                <c:pt idx="0">
                  <c:v>166.87688</c:v>
                </c:pt>
                <c:pt idx="1">
                  <c:v>183.2</c:v>
                </c:pt>
                <c:pt idx="2">
                  <c:v>200</c:v>
                </c:pt>
              </c:numCache>
            </c:numRef>
          </c:val>
          <c:smooth val="0"/>
          <c:extLst>
            <c:ext xmlns:c16="http://schemas.microsoft.com/office/drawing/2014/chart" uri="{C3380CC4-5D6E-409C-BE32-E72D297353CC}">
              <c16:uniqueId val="{00000003-871A-403E-BCC6-4E9CF0156847}"/>
            </c:ext>
          </c:extLst>
        </c:ser>
        <c:ser>
          <c:idx val="6"/>
          <c:order val="6"/>
          <c:tx>
            <c:strRef>
              <c:f>Sheet1!$H$1</c:f>
              <c:strCache>
                <c:ptCount val="1"/>
                <c:pt idx="0">
                  <c:v>Zinc Sulphate Monohydrate</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strRef>
              <c:f>Sheet1!$A$2:$A$4</c:f>
              <c:strCache>
                <c:ptCount val="3"/>
                <c:pt idx="0">
                  <c:v>FY 2017</c:v>
                </c:pt>
                <c:pt idx="1">
                  <c:v>FY 2019</c:v>
                </c:pt>
                <c:pt idx="2">
                  <c:v>FY 2021</c:v>
                </c:pt>
              </c:strCache>
            </c:strRef>
          </c:cat>
          <c:val>
            <c:numRef>
              <c:f>Sheet1!$H$2:$H$4</c:f>
              <c:numCache>
                <c:formatCode>0.0</c:formatCode>
                <c:ptCount val="3"/>
                <c:pt idx="0">
                  <c:v>46.058018879999999</c:v>
                </c:pt>
                <c:pt idx="1">
                  <c:v>50.563199999999995</c:v>
                </c:pt>
                <c:pt idx="2">
                  <c:v>55.199999999999996</c:v>
                </c:pt>
              </c:numCache>
            </c:numRef>
          </c:val>
          <c:smooth val="0"/>
          <c:extLst>
            <c:ext xmlns:c16="http://schemas.microsoft.com/office/drawing/2014/chart" uri="{C3380CC4-5D6E-409C-BE32-E72D297353CC}">
              <c16:uniqueId val="{00000000-0E8B-487A-BEB2-77AB0D36762C}"/>
            </c:ext>
          </c:extLst>
        </c:ser>
        <c:ser>
          <c:idx val="7"/>
          <c:order val="7"/>
          <c:tx>
            <c:strRef>
              <c:f>Sheet1!$I$1</c:f>
              <c:strCache>
                <c:ptCount val="1"/>
                <c:pt idx="0">
                  <c:v>Zinc Sulphate Heptahydrate</c:v>
                </c:pt>
              </c:strCache>
            </c:strRef>
          </c:tx>
          <c:spPr>
            <a:ln w="2222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strRef>
              <c:f>Sheet1!$A$2:$A$4</c:f>
              <c:strCache>
                <c:ptCount val="3"/>
                <c:pt idx="0">
                  <c:v>FY 2017</c:v>
                </c:pt>
                <c:pt idx="1">
                  <c:v>FY 2019</c:v>
                </c:pt>
                <c:pt idx="2">
                  <c:v>FY 2021</c:v>
                </c:pt>
              </c:strCache>
            </c:strRef>
          </c:cat>
          <c:val>
            <c:numRef>
              <c:f>Sheet1!$I$2:$I$4</c:f>
              <c:numCache>
                <c:formatCode>0.0</c:formatCode>
                <c:ptCount val="3"/>
                <c:pt idx="0">
                  <c:v>65.282235455999981</c:v>
                </c:pt>
                <c:pt idx="1">
                  <c:v>71.66783999999997</c:v>
                </c:pt>
                <c:pt idx="2">
                  <c:v>78.239999999999981</c:v>
                </c:pt>
              </c:numCache>
            </c:numRef>
          </c:val>
          <c:smooth val="0"/>
          <c:extLst>
            <c:ext xmlns:c16="http://schemas.microsoft.com/office/drawing/2014/chart" uri="{C3380CC4-5D6E-409C-BE32-E72D297353CC}">
              <c16:uniqueId val="{00000001-0E8B-487A-BEB2-77AB0D36762C}"/>
            </c:ext>
          </c:extLst>
        </c:ser>
        <c:ser>
          <c:idx val="8"/>
          <c:order val="8"/>
          <c:tx>
            <c:strRef>
              <c:f>Sheet1!$J$1</c:f>
              <c:strCache>
                <c:ptCount val="1"/>
                <c:pt idx="0">
                  <c:v>Zn EDTA Chelated</c:v>
                </c:pt>
              </c:strCache>
            </c:strRef>
          </c:tx>
          <c:spPr>
            <a:ln w="22225" cap="rnd">
              <a:solidFill>
                <a:schemeClr val="accent3">
                  <a:lumMod val="60000"/>
                </a:schemeClr>
              </a:solidFill>
              <a:round/>
            </a:ln>
            <a:effectLst/>
          </c:spPr>
          <c:marker>
            <c:symbol val="dash"/>
            <c:size val="6"/>
            <c:spPr>
              <a:solidFill>
                <a:schemeClr val="accent3">
                  <a:lumMod val="60000"/>
                </a:schemeClr>
              </a:solidFill>
              <a:ln w="9525">
                <a:solidFill>
                  <a:schemeClr val="accent3">
                    <a:lumMod val="60000"/>
                  </a:schemeClr>
                </a:solidFill>
                <a:round/>
              </a:ln>
              <a:effectLst/>
            </c:spPr>
          </c:marker>
          <c:cat>
            <c:strRef>
              <c:f>Sheet1!$A$2:$A$4</c:f>
              <c:strCache>
                <c:ptCount val="3"/>
                <c:pt idx="0">
                  <c:v>FY 2017</c:v>
                </c:pt>
                <c:pt idx="1">
                  <c:v>FY 2019</c:v>
                </c:pt>
                <c:pt idx="2">
                  <c:v>FY 2021</c:v>
                </c:pt>
              </c:strCache>
            </c:strRef>
          </c:cat>
          <c:val>
            <c:numRef>
              <c:f>Sheet1!$J$2:$J$4</c:f>
              <c:numCache>
                <c:formatCode>0.0</c:formatCode>
                <c:ptCount val="3"/>
                <c:pt idx="0">
                  <c:v>167.01038150399998</c:v>
                </c:pt>
                <c:pt idx="1">
                  <c:v>183.34655999999998</c:v>
                </c:pt>
                <c:pt idx="2">
                  <c:v>200.16</c:v>
                </c:pt>
              </c:numCache>
            </c:numRef>
          </c:val>
          <c:smooth val="0"/>
          <c:extLst>
            <c:ext xmlns:c16="http://schemas.microsoft.com/office/drawing/2014/chart" uri="{C3380CC4-5D6E-409C-BE32-E72D297353CC}">
              <c16:uniqueId val="{00000002-0E8B-487A-BEB2-77AB0D36762C}"/>
            </c:ext>
          </c:extLst>
        </c:ser>
        <c:ser>
          <c:idx val="9"/>
          <c:order val="9"/>
          <c:tx>
            <c:strRef>
              <c:f>Sheet1!$K$1</c:f>
              <c:strCache>
                <c:ptCount val="1"/>
                <c:pt idx="0">
                  <c:v>Sodium Tetraborate</c:v>
                </c:pt>
              </c:strCache>
            </c:strRef>
          </c:tx>
          <c:spPr>
            <a:ln w="22225" cap="rnd">
              <a:solidFill>
                <a:schemeClr val="accent4">
                  <a:lumMod val="60000"/>
                </a:schemeClr>
              </a:solidFill>
              <a:round/>
            </a:ln>
            <a:effectLst/>
          </c:spPr>
          <c:marker>
            <c:symbol val="diamond"/>
            <c:size val="6"/>
            <c:spPr>
              <a:solidFill>
                <a:schemeClr val="accent4">
                  <a:lumMod val="60000"/>
                </a:schemeClr>
              </a:solidFill>
              <a:ln w="9525">
                <a:solidFill>
                  <a:schemeClr val="accent4">
                    <a:lumMod val="60000"/>
                  </a:schemeClr>
                </a:solidFill>
                <a:round/>
              </a:ln>
              <a:effectLst/>
            </c:spPr>
          </c:marker>
          <c:cat>
            <c:strRef>
              <c:f>Sheet1!$A$2:$A$4</c:f>
              <c:strCache>
                <c:ptCount val="3"/>
                <c:pt idx="0">
                  <c:v>FY 2017</c:v>
                </c:pt>
                <c:pt idx="1">
                  <c:v>FY 2019</c:v>
                </c:pt>
                <c:pt idx="2">
                  <c:v>FY 2021</c:v>
                </c:pt>
              </c:strCache>
            </c:strRef>
          </c:cat>
          <c:val>
            <c:numRef>
              <c:f>Sheet1!$K$2:$K$4</c:f>
              <c:numCache>
                <c:formatCode>0.0</c:formatCode>
                <c:ptCount val="3"/>
                <c:pt idx="0">
                  <c:v>60.075676800000004</c:v>
                </c:pt>
                <c:pt idx="1">
                  <c:v>65.951999999999998</c:v>
                </c:pt>
                <c:pt idx="2">
                  <c:v>72</c:v>
                </c:pt>
              </c:numCache>
            </c:numRef>
          </c:val>
          <c:smooth val="0"/>
          <c:extLst>
            <c:ext xmlns:c16="http://schemas.microsoft.com/office/drawing/2014/chart" uri="{C3380CC4-5D6E-409C-BE32-E72D297353CC}">
              <c16:uniqueId val="{00000003-0E8B-487A-BEB2-77AB0D36762C}"/>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South Africa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173.4006571211938</c:v>
                </c:pt>
                <c:pt idx="1">
                  <c:v>157.91597844027118</c:v>
                </c:pt>
                <c:pt idx="2">
                  <c:v>144.65103625128839</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Australia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198.50245605728827</c:v>
                </c:pt>
                <c:pt idx="1">
                  <c:v>180.77618673137241</c:v>
                </c:pt>
                <c:pt idx="2">
                  <c:v>165.59098704593711</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Eritrea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197.40561729588472</c:v>
                </c:pt>
                <c:pt idx="1">
                  <c:v>179.7772956713622</c:v>
                </c:pt>
                <c:pt idx="2">
                  <c:v>164.67600283496776</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Russian Federation</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584.45901009130228</c:v>
                </c:pt>
                <c:pt idx="1">
                  <c:v>532.26682049014892</c:v>
                </c:pt>
                <c:pt idx="2">
                  <c:v>487.55640756897634</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Italy</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474.09519999999998</c:v>
                </c:pt>
                <c:pt idx="1">
                  <c:v>431.75849863999997</c:v>
                </c:pt>
                <c:pt idx="2">
                  <c:v>395.49078475423994</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46353336259523"/>
          <c:y val="0"/>
          <c:w val="0.71738665668019275"/>
          <c:h val="0.49070428935927901"/>
        </c:manualLayout>
      </c:layout>
      <c:lineChart>
        <c:grouping val="standard"/>
        <c:varyColors val="0"/>
        <c:ser>
          <c:idx val="0"/>
          <c:order val="0"/>
          <c:tx>
            <c:strRef>
              <c:f>Sheet1!$B$1</c:f>
              <c:strCache>
                <c:ptCount val="1"/>
                <c:pt idx="0">
                  <c:v>Thailand</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217.40114285714284</c:v>
                </c:pt>
                <c:pt idx="1">
                  <c:v>197.98722079999999</c:v>
                </c:pt>
                <c:pt idx="2">
                  <c:v>181.35629425279998</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Germany</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692.90095170955237</c:v>
                </c:pt>
                <c:pt idx="1">
                  <c:v>631.02489672188926</c:v>
                </c:pt>
                <c:pt idx="2">
                  <c:v>578.0188053972505</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Rep. of Korea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337.06666666666661</c:v>
                </c:pt>
                <c:pt idx="1">
                  <c:v>306.96661333333327</c:v>
                </c:pt>
                <c:pt idx="2">
                  <c:v>281.18141781333327</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France</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449.23076923076917</c:v>
                </c:pt>
                <c:pt idx="1">
                  <c:v>409.11446153846151</c:v>
                </c:pt>
                <c:pt idx="2">
                  <c:v>374.74884676923068</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USA</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279.5</c:v>
                </c:pt>
                <c:pt idx="1">
                  <c:v>254.4</c:v>
                </c:pt>
                <c:pt idx="2">
                  <c:v>233.5</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1251813698"/>
          <c:w val="0.99798805302561078"/>
          <c:h val="0.5592005832044239"/>
        </c:manualLayout>
      </c:layout>
      <c:barChart>
        <c:barDir val="col"/>
        <c:grouping val="clustered"/>
        <c:varyColors val="0"/>
        <c:ser>
          <c:idx val="0"/>
          <c:order val="0"/>
          <c:tx>
            <c:strRef>
              <c:f>Sheet1!$B$1</c:f>
              <c:strCache>
                <c:ptCount val="1"/>
                <c:pt idx="0">
                  <c:v>Volume (KT)</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753F-4642-8FEB-93B00778031A}"/>
              </c:ext>
            </c:extLst>
          </c:dPt>
          <c:dPt>
            <c:idx val="1"/>
            <c:invertIfNegative val="0"/>
            <c:bubble3D val="0"/>
            <c:extLst>
              <c:ext xmlns:c16="http://schemas.microsoft.com/office/drawing/2014/chart" uri="{C3380CC4-5D6E-409C-BE32-E72D297353CC}">
                <c16:uniqueId val="{00000001-753F-4642-8FEB-93B00778031A}"/>
              </c:ext>
            </c:extLst>
          </c:dPt>
          <c:dPt>
            <c:idx val="3"/>
            <c:invertIfNegative val="0"/>
            <c:bubble3D val="0"/>
            <c:extLst>
              <c:ext xmlns:c16="http://schemas.microsoft.com/office/drawing/2014/chart" uri="{C3380CC4-5D6E-409C-BE32-E72D297353CC}">
                <c16:uniqueId val="{00000002-753F-4642-8FEB-93B00778031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355.67716535433067</c:v>
                </c:pt>
                <c:pt idx="1">
                  <c:v>410.91145038167934</c:v>
                </c:pt>
                <c:pt idx="2">
                  <c:v>488.89489953632147</c:v>
                </c:pt>
                <c:pt idx="3">
                  <c:v>684.59590856688283</c:v>
                </c:pt>
                <c:pt idx="4">
                  <c:v>814.07885364503068</c:v>
                </c:pt>
              </c:numCache>
            </c:numRef>
          </c:val>
          <c:extLst>
            <c:ext xmlns:c16="http://schemas.microsoft.com/office/drawing/2014/chart" uri="{C3380CC4-5D6E-409C-BE32-E72D297353CC}">
              <c16:uniqueId val="{00000003-753F-4642-8FEB-93B00778031A}"/>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Brazil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54.491849149183778</c:v>
                </c:pt>
                <c:pt idx="1">
                  <c:v>49.625727020161669</c:v>
                </c:pt>
                <c:pt idx="2">
                  <c:v>45.457165950468081</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USA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56.78620836706007</c:v>
                </c:pt>
                <c:pt idx="1">
                  <c:v>51.715199959881602</c:v>
                </c:pt>
                <c:pt idx="2">
                  <c:v>47.371123163251539</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United Kingdom</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56.552594850648667</c:v>
                </c:pt>
                <c:pt idx="1">
                  <c:v>51.502448130485739</c:v>
                </c:pt>
                <c:pt idx="2">
                  <c:v>47.176242487524931</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Belgium</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43.866799109261024</c:v>
                </c:pt>
                <c:pt idx="1">
                  <c:v>39.949493948804012</c:v>
                </c:pt>
                <c:pt idx="2">
                  <c:v>36.59373645710447</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Netherlands</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56.255178282734761</c:v>
                </c:pt>
                <c:pt idx="1">
                  <c:v>51.231590862086549</c:v>
                </c:pt>
                <c:pt idx="2">
                  <c:v>46.928137229671272</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46353336259523"/>
          <c:y val="0"/>
          <c:w val="0.71738665668019275"/>
          <c:h val="0.49070428935927901"/>
        </c:manualLayout>
      </c:layout>
      <c:lineChart>
        <c:grouping val="standard"/>
        <c:varyColors val="0"/>
        <c:ser>
          <c:idx val="0"/>
          <c:order val="0"/>
          <c:tx>
            <c:strRef>
              <c:f>Sheet1!$B$1</c:f>
              <c:strCache>
                <c:ptCount val="1"/>
                <c:pt idx="0">
                  <c:v>Nepal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95.320576200369487</c:v>
                </c:pt>
                <c:pt idx="1">
                  <c:v>86.808448745676486</c:v>
                </c:pt>
                <c:pt idx="2">
                  <c:v>79.516539051039658</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Malaysia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358.03097009260671</c:v>
                </c:pt>
                <c:pt idx="1">
                  <c:v>326.05880446333686</c:v>
                </c:pt>
                <c:pt idx="2">
                  <c:v>298.66986488841656</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Tanzania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170.23382137171043</c:v>
                </c:pt>
                <c:pt idx="1">
                  <c:v>155.03194112321668</c:v>
                </c:pt>
                <c:pt idx="2">
                  <c:v>142.00925806886647</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Sri Lanka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692.09127937692801</c:v>
                </c:pt>
                <c:pt idx="1">
                  <c:v>630.28752812856828</c:v>
                </c:pt>
                <c:pt idx="2">
                  <c:v>577.34337576576854</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Netherland</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330.00475247524753</c:v>
                </c:pt>
                <c:pt idx="1">
                  <c:v>300.53532807920794</c:v>
                </c:pt>
                <c:pt idx="2">
                  <c:v>275.29036052055443</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USA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54.491849149183778</c:v>
                </c:pt>
                <c:pt idx="1">
                  <c:v>49.625727020161669</c:v>
                </c:pt>
                <c:pt idx="2">
                  <c:v>45.457165950468081</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Brazil</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56.78620836706007</c:v>
                </c:pt>
                <c:pt idx="1">
                  <c:v>51.715199959881602</c:v>
                </c:pt>
                <c:pt idx="2">
                  <c:v>47.371123163251539</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Argentina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56.552594850648667</c:v>
                </c:pt>
                <c:pt idx="1">
                  <c:v>51.502448130485739</c:v>
                </c:pt>
                <c:pt idx="2">
                  <c:v>47.176242487524931</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Australia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43.866799109261024</c:v>
                </c:pt>
                <c:pt idx="1">
                  <c:v>39.949493948804012</c:v>
                </c:pt>
                <c:pt idx="2">
                  <c:v>36.59373645710447</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Thailand</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56.255178282734761</c:v>
                </c:pt>
                <c:pt idx="1">
                  <c:v>51.231590862086549</c:v>
                </c:pt>
                <c:pt idx="2">
                  <c:v>46.928137229671272</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46353336259523"/>
          <c:y val="0"/>
          <c:w val="0.71738665668019275"/>
          <c:h val="0.49070428935927901"/>
        </c:manualLayout>
      </c:layout>
      <c:lineChart>
        <c:grouping val="standard"/>
        <c:varyColors val="0"/>
        <c:ser>
          <c:idx val="0"/>
          <c:order val="0"/>
          <c:tx>
            <c:strRef>
              <c:f>Sheet1!$B$1</c:f>
              <c:strCache>
                <c:ptCount val="1"/>
                <c:pt idx="0">
                  <c:v>China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367.2149096701794</c:v>
                </c:pt>
                <c:pt idx="1">
                  <c:v>334.42261823663239</c:v>
                </c:pt>
                <c:pt idx="2">
                  <c:v>306.33111830475525</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Israel</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628.08828976854352</c:v>
                </c:pt>
                <c:pt idx="1">
                  <c:v>572.00000549221261</c:v>
                </c:pt>
                <c:pt idx="2">
                  <c:v>523.95200503086676</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Japan</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1417.3065429313353</c:v>
                </c:pt>
                <c:pt idx="1">
                  <c:v>1290.7410686475671</c:v>
                </c:pt>
                <c:pt idx="2">
                  <c:v>1182.3188188811714</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Italy</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341.63943574639586</c:v>
                </c:pt>
                <c:pt idx="1">
                  <c:v>311.13103413424273</c:v>
                </c:pt>
                <c:pt idx="2">
                  <c:v>284.99602726696634</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Germany</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1939.7741416371455</c:v>
                </c:pt>
                <c:pt idx="1">
                  <c:v>1766.552310788948</c:v>
                </c:pt>
                <c:pt idx="2">
                  <c:v>1618.1619166826763</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USA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202.78113474830863</c:v>
                </c:pt>
                <c:pt idx="1">
                  <c:v>184.67277941528465</c:v>
                </c:pt>
                <c:pt idx="2">
                  <c:v>169.16026594440072</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Italy</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146.39137753083571</c:v>
                </c:pt>
                <c:pt idx="1">
                  <c:v>133.31862751733209</c:v>
                </c:pt>
                <c:pt idx="2">
                  <c:v>122.11986280587618</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Poland</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166.006</c:v>
                </c:pt>
                <c:pt idx="1">
                  <c:v>151.1816642</c:v>
                </c:pt>
                <c:pt idx="2">
                  <c:v>138.48240440719997</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Spain</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147.49119999999999</c:v>
                </c:pt>
                <c:pt idx="1">
                  <c:v>134.32023584000001</c:v>
                </c:pt>
                <c:pt idx="2">
                  <c:v>123.03733602943998</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Nepal</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75.739533050930945</c:v>
                </c:pt>
                <c:pt idx="1">
                  <c:v>68.975992749482799</c:v>
                </c:pt>
                <c:pt idx="2">
                  <c:v>63.182009358526244</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46353336259523"/>
          <c:y val="0"/>
          <c:w val="0.71738665668019275"/>
          <c:h val="0.49070428935927901"/>
        </c:manualLayout>
      </c:layout>
      <c:lineChart>
        <c:grouping val="standard"/>
        <c:varyColors val="0"/>
        <c:ser>
          <c:idx val="0"/>
          <c:order val="0"/>
          <c:tx>
            <c:strRef>
              <c:f>Sheet1!$B$1</c:f>
              <c:strCache>
                <c:ptCount val="1"/>
                <c:pt idx="0">
                  <c:v>Turkey</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62.472452222892784</c:v>
                </c:pt>
                <c:pt idx="1">
                  <c:v>56.893662239388448</c:v>
                </c:pt>
                <c:pt idx="2">
                  <c:v>52.114594611279813</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USA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70.568881336731806</c:v>
                </c:pt>
                <c:pt idx="1">
                  <c:v>64.267080233361654</c:v>
                </c:pt>
                <c:pt idx="2">
                  <c:v>58.868645493759274</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Singapore</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53.381934756151857</c:v>
                </c:pt>
                <c:pt idx="1">
                  <c:v>48.614927982427496</c:v>
                </c:pt>
                <c:pt idx="2">
                  <c:v>44.531274031903578</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China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168.25105046397229</c:v>
                </c:pt>
                <c:pt idx="1">
                  <c:v>153.22623165753956</c:v>
                </c:pt>
                <c:pt idx="2">
                  <c:v>140.35522819830624</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Peru</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85.879857142857148</c:v>
                </c:pt>
                <c:pt idx="1">
                  <c:v>78.210785900000005</c:v>
                </c:pt>
                <c:pt idx="2">
                  <c:v>71.6410798844</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Nepal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34.051314528778931</c:v>
                </c:pt>
                <c:pt idx="1">
                  <c:v>31.010532141358972</c:v>
                </c:pt>
                <c:pt idx="2">
                  <c:v>28.405647441484817</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Sri Lanka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35.130692492921597</c:v>
                </c:pt>
                <c:pt idx="1">
                  <c:v>31.993521653303695</c:v>
                </c:pt>
                <c:pt idx="2">
                  <c:v>29.306065834426182</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Indonesia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355.07717555847938</c:v>
                </c:pt>
                <c:pt idx="1">
                  <c:v>323.3687837811072</c:v>
                </c:pt>
                <c:pt idx="2">
                  <c:v>296.20580594349417</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USA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522.88992475908367</c:v>
                </c:pt>
                <c:pt idx="1">
                  <c:v>476.19585447809749</c:v>
                </c:pt>
                <c:pt idx="2">
                  <c:v>436.19540270193727</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Canada</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184.29186135529687</c:v>
                </c:pt>
                <c:pt idx="1">
                  <c:v>167.83459813626882</c:v>
                </c:pt>
                <c:pt idx="2">
                  <c:v>153.73649189282224</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46353336259523"/>
          <c:y val="0"/>
          <c:w val="0.71738665668019275"/>
          <c:h val="0.49070428935927901"/>
        </c:manualLayout>
      </c:layout>
      <c:lineChart>
        <c:grouping val="standard"/>
        <c:varyColors val="0"/>
        <c:ser>
          <c:idx val="0"/>
          <c:order val="0"/>
          <c:tx>
            <c:strRef>
              <c:f>Sheet1!$B$1</c:f>
              <c:strCache>
                <c:ptCount val="1"/>
                <c:pt idx="0">
                  <c:v>China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52.066477506960503</c:v>
                </c:pt>
                <c:pt idx="1">
                  <c:v>47.416941065588929</c:v>
                </c:pt>
                <c:pt idx="2">
                  <c:v>43.43391801607946</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Jordan</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62.211509538121817</c:v>
                </c:pt>
                <c:pt idx="1">
                  <c:v>56.656021736367535</c:v>
                </c:pt>
                <c:pt idx="2">
                  <c:v>51.896915910512654</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Belgium</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64.815203234398268</c:v>
                </c:pt>
                <c:pt idx="1">
                  <c:v>59.027205585566506</c:v>
                </c:pt>
                <c:pt idx="2">
                  <c:v>54.068920316378914</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Saudi Arabia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39.039314285714283</c:v>
                </c:pt>
                <c:pt idx="1">
                  <c:v>35.553103520000001</c:v>
                </c:pt>
                <c:pt idx="2">
                  <c:v>32.566642824319992</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Chile</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59.924231511254014</c:v>
                </c:pt>
                <c:pt idx="1">
                  <c:v>54.572997637299032</c:v>
                </c:pt>
                <c:pt idx="2">
                  <c:v>49.988865835765914</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8611998821834"/>
          <c:y val="5.6503037673106805E-2"/>
          <c:w val="0.70233584742165944"/>
          <c:h val="0.46583881277124112"/>
        </c:manualLayout>
      </c:layout>
      <c:lineChart>
        <c:grouping val="standard"/>
        <c:varyColors val="0"/>
        <c:ser>
          <c:idx val="0"/>
          <c:order val="0"/>
          <c:tx>
            <c:strRef>
              <c:f>Sheet1!$B$1</c:f>
              <c:strCache>
                <c:ptCount val="1"/>
                <c:pt idx="0">
                  <c:v>Brazil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54.491849149183778</c:v>
                </c:pt>
                <c:pt idx="1">
                  <c:v>49.625727020161669</c:v>
                </c:pt>
                <c:pt idx="2">
                  <c:v>45.457165950468081</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USA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56.78620836706007</c:v>
                </c:pt>
                <c:pt idx="1">
                  <c:v>51.715199959881602</c:v>
                </c:pt>
                <c:pt idx="2">
                  <c:v>47.371123163251539</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United Kingdom</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56.552594850648667</c:v>
                </c:pt>
                <c:pt idx="1">
                  <c:v>51.502448130485739</c:v>
                </c:pt>
                <c:pt idx="2">
                  <c:v>47.176242487524931</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Belgium</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43.866799109261024</c:v>
                </c:pt>
                <c:pt idx="1">
                  <c:v>39.949493948804012</c:v>
                </c:pt>
                <c:pt idx="2">
                  <c:v>36.59373645710447</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Netherlands</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56.255178282734761</c:v>
                </c:pt>
                <c:pt idx="1">
                  <c:v>51.231590862086549</c:v>
                </c:pt>
                <c:pt idx="2">
                  <c:v>46.928137229671272</c:v>
                </c:pt>
              </c:numCache>
            </c:numRef>
          </c:val>
          <c:smooth val="0"/>
          <c:extLst>
            <c:ext xmlns:c16="http://schemas.microsoft.com/office/drawing/2014/chart" uri="{C3380CC4-5D6E-409C-BE32-E72D297353CC}">
              <c16:uniqueId val="{00000002-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46353336259523"/>
          <c:y val="0"/>
          <c:w val="0.71738665668019275"/>
          <c:h val="0.49070428935927901"/>
        </c:manualLayout>
      </c:layout>
      <c:lineChart>
        <c:grouping val="standard"/>
        <c:varyColors val="0"/>
        <c:ser>
          <c:idx val="0"/>
          <c:order val="0"/>
          <c:tx>
            <c:strRef>
              <c:f>Sheet1!$B$1</c:f>
              <c:strCache>
                <c:ptCount val="1"/>
                <c:pt idx="0">
                  <c:v>China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Sheet1!$A$2:$A$4</c:f>
              <c:strCache>
                <c:ptCount val="3"/>
                <c:pt idx="0">
                  <c:v>FY 2021</c:v>
                </c:pt>
                <c:pt idx="1">
                  <c:v>FY 2019</c:v>
                </c:pt>
                <c:pt idx="2">
                  <c:v>FY 2017</c:v>
                </c:pt>
              </c:strCache>
            </c:strRef>
          </c:cat>
          <c:val>
            <c:numRef>
              <c:f>Sheet1!$B$2:$B$4</c:f>
              <c:numCache>
                <c:formatCode>0.0</c:formatCode>
                <c:ptCount val="3"/>
                <c:pt idx="0">
                  <c:v>95.320576200369487</c:v>
                </c:pt>
                <c:pt idx="1">
                  <c:v>86.808448745676486</c:v>
                </c:pt>
                <c:pt idx="2">
                  <c:v>79.516539051039658</c:v>
                </c:pt>
              </c:numCache>
            </c:numRef>
          </c:val>
          <c:smooth val="0"/>
          <c:extLst>
            <c:ext xmlns:c16="http://schemas.microsoft.com/office/drawing/2014/chart" uri="{C3380CC4-5D6E-409C-BE32-E72D297353CC}">
              <c16:uniqueId val="{00000000-B080-4662-9DC0-F47B547C64A9}"/>
            </c:ext>
          </c:extLst>
        </c:ser>
        <c:ser>
          <c:idx val="1"/>
          <c:order val="1"/>
          <c:tx>
            <c:strRef>
              <c:f>Sheet1!$C$1</c:f>
              <c:strCache>
                <c:ptCount val="1"/>
                <c:pt idx="0">
                  <c:v>Italy</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Sheet1!$A$2:$A$4</c:f>
              <c:strCache>
                <c:ptCount val="3"/>
                <c:pt idx="0">
                  <c:v>FY 2021</c:v>
                </c:pt>
                <c:pt idx="1">
                  <c:v>FY 2019</c:v>
                </c:pt>
                <c:pt idx="2">
                  <c:v>FY 2017</c:v>
                </c:pt>
              </c:strCache>
            </c:strRef>
          </c:cat>
          <c:val>
            <c:numRef>
              <c:f>Sheet1!$C$2:$C$4</c:f>
              <c:numCache>
                <c:formatCode>0.0</c:formatCode>
                <c:ptCount val="3"/>
                <c:pt idx="0">
                  <c:v>358.03097009260671</c:v>
                </c:pt>
                <c:pt idx="1">
                  <c:v>326.05880446333686</c:v>
                </c:pt>
                <c:pt idx="2">
                  <c:v>298.66986488841656</c:v>
                </c:pt>
              </c:numCache>
            </c:numRef>
          </c:val>
          <c:smooth val="0"/>
          <c:extLst>
            <c:ext xmlns:c16="http://schemas.microsoft.com/office/drawing/2014/chart" uri="{C3380CC4-5D6E-409C-BE32-E72D297353CC}">
              <c16:uniqueId val="{00000001-B080-4662-9DC0-F47B547C64A9}"/>
            </c:ext>
          </c:extLst>
        </c:ser>
        <c:ser>
          <c:idx val="2"/>
          <c:order val="2"/>
          <c:tx>
            <c:strRef>
              <c:f>Sheet1!$D$1</c:f>
              <c:strCache>
                <c:ptCount val="1"/>
                <c:pt idx="0">
                  <c:v>Turkey</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Sheet1!$A$2:$A$4</c:f>
              <c:strCache>
                <c:ptCount val="3"/>
                <c:pt idx="0">
                  <c:v>FY 2021</c:v>
                </c:pt>
                <c:pt idx="1">
                  <c:v>FY 2019</c:v>
                </c:pt>
                <c:pt idx="2">
                  <c:v>FY 2017</c:v>
                </c:pt>
              </c:strCache>
            </c:strRef>
          </c:cat>
          <c:val>
            <c:numRef>
              <c:f>Sheet1!$D$2:$D$4</c:f>
              <c:numCache>
                <c:formatCode>0.0</c:formatCode>
                <c:ptCount val="3"/>
                <c:pt idx="0">
                  <c:v>170.23382137171043</c:v>
                </c:pt>
                <c:pt idx="1">
                  <c:v>155.03194112321668</c:v>
                </c:pt>
                <c:pt idx="2">
                  <c:v>142.00925806886647</c:v>
                </c:pt>
              </c:numCache>
            </c:numRef>
          </c:val>
          <c:smooth val="0"/>
          <c:extLst>
            <c:ext xmlns:c16="http://schemas.microsoft.com/office/drawing/2014/chart" uri="{C3380CC4-5D6E-409C-BE32-E72D297353CC}">
              <c16:uniqueId val="{00000002-B080-4662-9DC0-F47B547C64A9}"/>
            </c:ext>
          </c:extLst>
        </c:ser>
        <c:ser>
          <c:idx val="3"/>
          <c:order val="3"/>
          <c:tx>
            <c:strRef>
              <c:f>Sheet1!$E$1</c:f>
              <c:strCache>
                <c:ptCount val="1"/>
                <c:pt idx="0">
                  <c:v>Netherlands</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Sheet1!$A$2:$A$4</c:f>
              <c:strCache>
                <c:ptCount val="3"/>
                <c:pt idx="0">
                  <c:v>FY 2021</c:v>
                </c:pt>
                <c:pt idx="1">
                  <c:v>FY 2019</c:v>
                </c:pt>
                <c:pt idx="2">
                  <c:v>FY 2017</c:v>
                </c:pt>
              </c:strCache>
            </c:strRef>
          </c:cat>
          <c:val>
            <c:numRef>
              <c:f>Sheet1!$E$2:$E$4</c:f>
              <c:numCache>
                <c:formatCode>0.0</c:formatCode>
                <c:ptCount val="3"/>
                <c:pt idx="0">
                  <c:v>692.09127937692801</c:v>
                </c:pt>
                <c:pt idx="1">
                  <c:v>630.28752812856828</c:v>
                </c:pt>
                <c:pt idx="2">
                  <c:v>577.34337576576854</c:v>
                </c:pt>
              </c:numCache>
            </c:numRef>
          </c:val>
          <c:smooth val="0"/>
          <c:extLst>
            <c:ext xmlns:c16="http://schemas.microsoft.com/office/drawing/2014/chart" uri="{C3380CC4-5D6E-409C-BE32-E72D297353CC}">
              <c16:uniqueId val="{00000003-B080-4662-9DC0-F47B547C64A9}"/>
            </c:ext>
          </c:extLst>
        </c:ser>
        <c:ser>
          <c:idx val="4"/>
          <c:order val="4"/>
          <c:tx>
            <c:strRef>
              <c:f>Sheet1!$F$1</c:f>
              <c:strCache>
                <c:ptCount val="1"/>
                <c:pt idx="0">
                  <c:v>Poland</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Sheet1!$A$2:$A$4</c:f>
              <c:strCache>
                <c:ptCount val="3"/>
                <c:pt idx="0">
                  <c:v>FY 2021</c:v>
                </c:pt>
                <c:pt idx="1">
                  <c:v>FY 2019</c:v>
                </c:pt>
                <c:pt idx="2">
                  <c:v>FY 2017</c:v>
                </c:pt>
              </c:strCache>
            </c:strRef>
          </c:cat>
          <c:val>
            <c:numRef>
              <c:f>Sheet1!$F$2:$F$4</c:f>
              <c:numCache>
                <c:formatCode>0.0</c:formatCode>
                <c:ptCount val="3"/>
                <c:pt idx="0">
                  <c:v>330.00475247524753</c:v>
                </c:pt>
                <c:pt idx="1">
                  <c:v>300.53532807920794</c:v>
                </c:pt>
                <c:pt idx="2">
                  <c:v>275.29036052055443</c:v>
                </c:pt>
              </c:numCache>
            </c:numRef>
          </c:val>
          <c:smooth val="0"/>
          <c:extLst>
            <c:ext xmlns:c16="http://schemas.microsoft.com/office/drawing/2014/chart" uri="{C3380CC4-5D6E-409C-BE32-E72D297353CC}">
              <c16:uniqueId val="{00000004-B080-4662-9DC0-F47B547C64A9}"/>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C79-475A-86D4-3D2477B83C9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C79-475A-86D4-3D2477B83C9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C79-475A-86D4-3D2477B83C92}"/>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C79-475A-86D4-3D2477B83C92}"/>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5C79-475A-86D4-3D2477B83C92}"/>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5C79-475A-86D4-3D2477B83C92}"/>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5C79-475A-86D4-3D2477B83C92}"/>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5C79-475A-86D4-3D2477B83C92}"/>
              </c:ext>
            </c:extLst>
          </c:dPt>
          <c:dLbls>
            <c:dLbl>
              <c:idx val="0"/>
              <c:layout>
                <c:manualLayout>
                  <c:x val="0.24563174137668614"/>
                  <c:y val="-3.7341885773067809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5C79-475A-86D4-3D2477B83C92}"/>
                </c:ext>
              </c:extLst>
            </c:dLbl>
            <c:dLbl>
              <c:idx val="1"/>
              <c:layout>
                <c:manualLayout>
                  <c:x val="-8.5299489593609945E-2"/>
                  <c:y val="9.3339655649363903E-2"/>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43670162706701854"/>
                      <c:h val="0.22164264108150677"/>
                    </c:manualLayout>
                  </c15:layout>
                  <c15:dlblFieldTable/>
                  <c15:showDataLabelsRange val="0"/>
                </c:ext>
                <c:ext xmlns:c16="http://schemas.microsoft.com/office/drawing/2014/chart" uri="{C3380CC4-5D6E-409C-BE32-E72D297353CC}">
                  <c16:uniqueId val="{00000003-5C79-475A-86D4-3D2477B83C92}"/>
                </c:ext>
              </c:extLst>
            </c:dLbl>
            <c:dLbl>
              <c:idx val="2"/>
              <c:layout>
                <c:manualLayout>
                  <c:x val="-0.22070549388630858"/>
                  <c:y val="6.1981580107174777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5360625597933045"/>
                      <c:h val="0.20028709001116227"/>
                    </c:manualLayout>
                  </c15:layout>
                  <c15:dlblFieldTable/>
                  <c15:showDataLabelsRange val="0"/>
                </c:ext>
                <c:ext xmlns:c16="http://schemas.microsoft.com/office/drawing/2014/chart" uri="{C3380CC4-5D6E-409C-BE32-E72D297353CC}">
                  <c16:uniqueId val="{00000005-5C79-475A-86D4-3D2477B83C92}"/>
                </c:ext>
              </c:extLst>
            </c:dLbl>
            <c:dLbl>
              <c:idx val="3"/>
              <c:layout>
                <c:manualLayout>
                  <c:x val="-0.24182337543890925"/>
                  <c:y val="2.5173304336006525E-2"/>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2344788084171574"/>
                      <c:h val="0.19129393634278136"/>
                    </c:manualLayout>
                  </c15:layout>
                  <c15:dlblFieldTable/>
                  <c15:showDataLabelsRange val="0"/>
                </c:ext>
                <c:ext xmlns:c16="http://schemas.microsoft.com/office/drawing/2014/chart" uri="{C3380CC4-5D6E-409C-BE32-E72D297353CC}">
                  <c16:uniqueId val="{00000007-5C79-475A-86D4-3D2477B83C92}"/>
                </c:ext>
              </c:extLst>
            </c:dLbl>
            <c:dLbl>
              <c:idx val="4"/>
              <c:layout>
                <c:manualLayout>
                  <c:x val="-0.25604216473382124"/>
                  <c:y val="-4.7395389260279849E-2"/>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0335343861152019"/>
                      <c:h val="0.2776714360913049"/>
                    </c:manualLayout>
                  </c15:layout>
                  <c15:dlblFieldTable/>
                  <c15:showDataLabelsRange val="0"/>
                </c:ext>
                <c:ext xmlns:c16="http://schemas.microsoft.com/office/drawing/2014/chart" uri="{C3380CC4-5D6E-409C-BE32-E72D297353CC}">
                  <c16:uniqueId val="{00000009-5C79-475A-86D4-3D2477B83C92}"/>
                </c:ext>
              </c:extLst>
            </c:dLbl>
            <c:dLbl>
              <c:idx val="5"/>
              <c:layout>
                <c:manualLayout>
                  <c:x val="-3.7733560998436957E-2"/>
                  <c:y val="-0.11758992672408466"/>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3545289987369999"/>
                      <c:h val="0.18891687411433922"/>
                    </c:manualLayout>
                  </c15:layout>
                  <c15:dlblFieldTable/>
                  <c15:showDataLabelsRange val="0"/>
                </c:ext>
                <c:ext xmlns:c16="http://schemas.microsoft.com/office/drawing/2014/chart" uri="{C3380CC4-5D6E-409C-BE32-E72D297353CC}">
                  <c16:uniqueId val="{0000000B-5C79-475A-86D4-3D2477B83C92}"/>
                </c:ext>
              </c:extLst>
            </c:dLbl>
            <c:dLbl>
              <c:idx val="6"/>
              <c:layout>
                <c:manualLayout>
                  <c:x val="0.25848829787572702"/>
                  <c:y val="-0.12364847331545714"/>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5C79-475A-86D4-3D2477B83C92}"/>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5C79-475A-86D4-3D2477B83C92}"/>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5C79-475A-86D4-3D2477B83C92}"/>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5C79-475A-86D4-3D2477B83C92}"/>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5C79-475A-86D4-3D2477B83C92}"/>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5C79-475A-86D4-3D2477B83C92}"/>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Zinc Sulphate (Zn)</c:v>
                </c:pt>
                <c:pt idx="1">
                  <c:v>Ferrous Sulphate (Fe)</c:v>
                </c:pt>
                <c:pt idx="2">
                  <c:v>Borax / Boric Acid (B)</c:v>
                </c:pt>
                <c:pt idx="3">
                  <c:v>Manganese Sulphate (Mn)</c:v>
                </c:pt>
                <c:pt idx="4">
                  <c:v>Copper Sulphate (Cu)</c:v>
                </c:pt>
                <c:pt idx="5">
                  <c:v>Magnesium Sulphate</c:v>
                </c:pt>
                <c:pt idx="6">
                  <c:v>Others</c:v>
                </c:pt>
              </c:strCache>
            </c:strRef>
          </c:cat>
          <c:val>
            <c:numRef>
              <c:f>Sheet1!$B$2:$B$8</c:f>
              <c:numCache>
                <c:formatCode>0.0</c:formatCode>
                <c:ptCount val="7"/>
                <c:pt idx="0">
                  <c:v>197.14288374459042</c:v>
                </c:pt>
                <c:pt idx="1">
                  <c:v>97.016675424111284</c:v>
                </c:pt>
                <c:pt idx="2">
                  <c:v>75.582232345904174</c:v>
                </c:pt>
                <c:pt idx="3">
                  <c:v>66.469114083771245</c:v>
                </c:pt>
                <c:pt idx="4">
                  <c:v>19.72429556415765</c:v>
                </c:pt>
                <c:pt idx="5">
                  <c:v>14.440957986707881</c:v>
                </c:pt>
                <c:pt idx="6">
                  <c:v>18.518740387078836</c:v>
                </c:pt>
              </c:numCache>
            </c:numRef>
          </c:val>
          <c:extLst>
            <c:ext xmlns:c16="http://schemas.microsoft.com/office/drawing/2014/chart" uri="{C3380CC4-5D6E-409C-BE32-E72D297353CC}">
              <c16:uniqueId val="{00000014-5C79-475A-86D4-3D2477B83C92}"/>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613987884635337"/>
          <c:y val="3.9720728872247191E-3"/>
          <c:w val="0.70233584742165944"/>
          <c:h val="0.5816819257860405"/>
        </c:manualLayout>
      </c:layout>
      <c:lineChart>
        <c:grouping val="standard"/>
        <c:varyColors val="0"/>
        <c:ser>
          <c:idx val="0"/>
          <c:order val="0"/>
          <c:tx>
            <c:strRef>
              <c:f>Sheet1!$B$1</c:f>
              <c:strCache>
                <c:ptCount val="1"/>
                <c:pt idx="0">
                  <c:v>Zinc Sulphate (Zn)</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Sheet1!$A$2:$A$9</c:f>
              <c:strCache>
                <c:ptCount val="8"/>
                <c:pt idx="0">
                  <c:v>FY 2018</c:v>
                </c:pt>
                <c:pt idx="1">
                  <c:v>FY 2019</c:v>
                </c:pt>
                <c:pt idx="2">
                  <c:v>FY 2020</c:v>
                </c:pt>
                <c:pt idx="3">
                  <c:v>FY 2021</c:v>
                </c:pt>
                <c:pt idx="4">
                  <c:v>FY 2022</c:v>
                </c:pt>
                <c:pt idx="5">
                  <c:v>FY 2023E</c:v>
                </c:pt>
                <c:pt idx="6">
                  <c:v>FY 2024F</c:v>
                </c:pt>
                <c:pt idx="7">
                  <c:v>FY 2025F</c:v>
                </c:pt>
              </c:strCache>
            </c:strRef>
          </c:cat>
          <c:val>
            <c:numRef>
              <c:f>Sheet1!$B$2:$B$9</c:f>
              <c:numCache>
                <c:formatCode>0.0</c:formatCode>
                <c:ptCount val="8"/>
                <c:pt idx="0">
                  <c:v>56.34</c:v>
                </c:pt>
                <c:pt idx="1">
                  <c:v>60.15</c:v>
                </c:pt>
                <c:pt idx="2">
                  <c:v>64.78</c:v>
                </c:pt>
                <c:pt idx="3">
                  <c:v>70.459999999999994</c:v>
                </c:pt>
                <c:pt idx="4">
                  <c:v>92.14</c:v>
                </c:pt>
                <c:pt idx="5">
                  <c:v>85.32</c:v>
                </c:pt>
                <c:pt idx="6">
                  <c:v>84.98</c:v>
                </c:pt>
                <c:pt idx="7">
                  <c:v>82.67</c:v>
                </c:pt>
              </c:numCache>
            </c:numRef>
          </c:val>
          <c:smooth val="0"/>
          <c:extLst>
            <c:ext xmlns:c16="http://schemas.microsoft.com/office/drawing/2014/chart" uri="{C3380CC4-5D6E-409C-BE32-E72D297353CC}">
              <c16:uniqueId val="{00000000-62D5-47D4-A314-AB82906506F5}"/>
            </c:ext>
          </c:extLst>
        </c:ser>
        <c:ser>
          <c:idx val="1"/>
          <c:order val="1"/>
          <c:tx>
            <c:strRef>
              <c:f>Sheet1!$C$1</c:f>
              <c:strCache>
                <c:ptCount val="1"/>
                <c:pt idx="0">
                  <c:v>Ferrous Sulphate (Fe)</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Sheet1!$A$2:$A$9</c:f>
              <c:strCache>
                <c:ptCount val="8"/>
                <c:pt idx="0">
                  <c:v>FY 2018</c:v>
                </c:pt>
                <c:pt idx="1">
                  <c:v>FY 2019</c:v>
                </c:pt>
                <c:pt idx="2">
                  <c:v>FY 2020</c:v>
                </c:pt>
                <c:pt idx="3">
                  <c:v>FY 2021</c:v>
                </c:pt>
                <c:pt idx="4">
                  <c:v>FY 2022</c:v>
                </c:pt>
                <c:pt idx="5">
                  <c:v>FY 2023E</c:v>
                </c:pt>
                <c:pt idx="6">
                  <c:v>FY 2024F</c:v>
                </c:pt>
                <c:pt idx="7">
                  <c:v>FY 2025F</c:v>
                </c:pt>
              </c:strCache>
            </c:strRef>
          </c:cat>
          <c:val>
            <c:numRef>
              <c:f>Sheet1!$C$2:$C$9</c:f>
              <c:numCache>
                <c:formatCode>0.0</c:formatCode>
                <c:ptCount val="8"/>
                <c:pt idx="0">
                  <c:v>12.45</c:v>
                </c:pt>
                <c:pt idx="1">
                  <c:v>14.56</c:v>
                </c:pt>
                <c:pt idx="2">
                  <c:v>15.62</c:v>
                </c:pt>
                <c:pt idx="3">
                  <c:v>16.34</c:v>
                </c:pt>
                <c:pt idx="4">
                  <c:v>20.12</c:v>
                </c:pt>
                <c:pt idx="5">
                  <c:v>19.23</c:v>
                </c:pt>
                <c:pt idx="6">
                  <c:v>18.87</c:v>
                </c:pt>
                <c:pt idx="7">
                  <c:v>17.559999999999999</c:v>
                </c:pt>
              </c:numCache>
            </c:numRef>
          </c:val>
          <c:smooth val="0"/>
          <c:extLst>
            <c:ext xmlns:c16="http://schemas.microsoft.com/office/drawing/2014/chart" uri="{C3380CC4-5D6E-409C-BE32-E72D297353CC}">
              <c16:uniqueId val="{00000000-735D-4986-8D10-EBDC0FD6AF33}"/>
            </c:ext>
          </c:extLst>
        </c:ser>
        <c:ser>
          <c:idx val="2"/>
          <c:order val="2"/>
          <c:tx>
            <c:strRef>
              <c:f>Sheet1!$D$1</c:f>
              <c:strCache>
                <c:ptCount val="1"/>
                <c:pt idx="0">
                  <c:v>Borax / Boric Acid (B)</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Sheet1!$A$2:$A$9</c:f>
              <c:strCache>
                <c:ptCount val="8"/>
                <c:pt idx="0">
                  <c:v>FY 2018</c:v>
                </c:pt>
                <c:pt idx="1">
                  <c:v>FY 2019</c:v>
                </c:pt>
                <c:pt idx="2">
                  <c:v>FY 2020</c:v>
                </c:pt>
                <c:pt idx="3">
                  <c:v>FY 2021</c:v>
                </c:pt>
                <c:pt idx="4">
                  <c:v>FY 2022</c:v>
                </c:pt>
                <c:pt idx="5">
                  <c:v>FY 2023E</c:v>
                </c:pt>
                <c:pt idx="6">
                  <c:v>FY 2024F</c:v>
                </c:pt>
                <c:pt idx="7">
                  <c:v>FY 2025F</c:v>
                </c:pt>
              </c:strCache>
            </c:strRef>
          </c:cat>
          <c:val>
            <c:numRef>
              <c:f>Sheet1!$D$2:$D$9</c:f>
              <c:numCache>
                <c:formatCode>0.0</c:formatCode>
                <c:ptCount val="8"/>
                <c:pt idx="0">
                  <c:v>62.45</c:v>
                </c:pt>
                <c:pt idx="1">
                  <c:v>67.209999999999994</c:v>
                </c:pt>
                <c:pt idx="2">
                  <c:v>76.87</c:v>
                </c:pt>
                <c:pt idx="3">
                  <c:v>78.430000000000007</c:v>
                </c:pt>
                <c:pt idx="4">
                  <c:v>88.26</c:v>
                </c:pt>
                <c:pt idx="5">
                  <c:v>90.47</c:v>
                </c:pt>
                <c:pt idx="6">
                  <c:v>89.32</c:v>
                </c:pt>
                <c:pt idx="7">
                  <c:v>87.38</c:v>
                </c:pt>
              </c:numCache>
            </c:numRef>
          </c:val>
          <c:smooth val="0"/>
          <c:extLst>
            <c:ext xmlns:c16="http://schemas.microsoft.com/office/drawing/2014/chart" uri="{C3380CC4-5D6E-409C-BE32-E72D297353CC}">
              <c16:uniqueId val="{00000000-871A-403E-BCC6-4E9CF0156847}"/>
            </c:ext>
          </c:extLst>
        </c:ser>
        <c:ser>
          <c:idx val="3"/>
          <c:order val="3"/>
          <c:tx>
            <c:strRef>
              <c:f>Sheet1!$E$1</c:f>
              <c:strCache>
                <c:ptCount val="1"/>
                <c:pt idx="0">
                  <c:v>Manganese Sulphate (Mn)</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Sheet1!$A$2:$A$9</c:f>
              <c:strCache>
                <c:ptCount val="8"/>
                <c:pt idx="0">
                  <c:v>FY 2018</c:v>
                </c:pt>
                <c:pt idx="1">
                  <c:v>FY 2019</c:v>
                </c:pt>
                <c:pt idx="2">
                  <c:v>FY 2020</c:v>
                </c:pt>
                <c:pt idx="3">
                  <c:v>FY 2021</c:v>
                </c:pt>
                <c:pt idx="4">
                  <c:v>FY 2022</c:v>
                </c:pt>
                <c:pt idx="5">
                  <c:v>FY 2023E</c:v>
                </c:pt>
                <c:pt idx="6">
                  <c:v>FY 2024F</c:v>
                </c:pt>
                <c:pt idx="7">
                  <c:v>FY 2025F</c:v>
                </c:pt>
              </c:strCache>
            </c:strRef>
          </c:cat>
          <c:val>
            <c:numRef>
              <c:f>Sheet1!$E$2:$E$9</c:f>
              <c:numCache>
                <c:formatCode>0.0</c:formatCode>
                <c:ptCount val="8"/>
                <c:pt idx="0">
                  <c:v>100.34</c:v>
                </c:pt>
                <c:pt idx="1">
                  <c:v>103.56</c:v>
                </c:pt>
                <c:pt idx="2">
                  <c:v>105.87</c:v>
                </c:pt>
                <c:pt idx="3">
                  <c:v>109.43</c:v>
                </c:pt>
                <c:pt idx="4">
                  <c:v>119.46</c:v>
                </c:pt>
                <c:pt idx="5">
                  <c:v>124.53</c:v>
                </c:pt>
                <c:pt idx="6">
                  <c:v>118.95</c:v>
                </c:pt>
                <c:pt idx="7">
                  <c:v>117.47</c:v>
                </c:pt>
              </c:numCache>
            </c:numRef>
          </c:val>
          <c:smooth val="0"/>
          <c:extLst>
            <c:ext xmlns:c16="http://schemas.microsoft.com/office/drawing/2014/chart" uri="{C3380CC4-5D6E-409C-BE32-E72D297353CC}">
              <c16:uniqueId val="{00000001-871A-403E-BCC6-4E9CF0156847}"/>
            </c:ext>
          </c:extLst>
        </c:ser>
        <c:ser>
          <c:idx val="4"/>
          <c:order val="4"/>
          <c:tx>
            <c:strRef>
              <c:f>Sheet1!$F$1</c:f>
              <c:strCache>
                <c:ptCount val="1"/>
                <c:pt idx="0">
                  <c:v>Copper Sulphate (Cu)</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Sheet1!$A$2:$A$9</c:f>
              <c:strCache>
                <c:ptCount val="8"/>
                <c:pt idx="0">
                  <c:v>FY 2018</c:v>
                </c:pt>
                <c:pt idx="1">
                  <c:v>FY 2019</c:v>
                </c:pt>
                <c:pt idx="2">
                  <c:v>FY 2020</c:v>
                </c:pt>
                <c:pt idx="3">
                  <c:v>FY 2021</c:v>
                </c:pt>
                <c:pt idx="4">
                  <c:v>FY 2022</c:v>
                </c:pt>
                <c:pt idx="5">
                  <c:v>FY 2023E</c:v>
                </c:pt>
                <c:pt idx="6">
                  <c:v>FY 2024F</c:v>
                </c:pt>
                <c:pt idx="7">
                  <c:v>FY 2025F</c:v>
                </c:pt>
              </c:strCache>
            </c:strRef>
          </c:cat>
          <c:val>
            <c:numRef>
              <c:f>Sheet1!$F$2:$F$9</c:f>
              <c:numCache>
                <c:formatCode>0.0</c:formatCode>
                <c:ptCount val="8"/>
                <c:pt idx="0">
                  <c:v>95.32</c:v>
                </c:pt>
                <c:pt idx="1">
                  <c:v>98.75</c:v>
                </c:pt>
                <c:pt idx="2">
                  <c:v>100.43</c:v>
                </c:pt>
                <c:pt idx="3">
                  <c:v>104.65</c:v>
                </c:pt>
                <c:pt idx="4">
                  <c:v>111.86</c:v>
                </c:pt>
                <c:pt idx="5">
                  <c:v>114.6</c:v>
                </c:pt>
                <c:pt idx="6">
                  <c:v>112.4</c:v>
                </c:pt>
                <c:pt idx="7">
                  <c:v>109.7</c:v>
                </c:pt>
              </c:numCache>
            </c:numRef>
          </c:val>
          <c:smooth val="0"/>
          <c:extLst>
            <c:ext xmlns:c16="http://schemas.microsoft.com/office/drawing/2014/chart" uri="{C3380CC4-5D6E-409C-BE32-E72D297353CC}">
              <c16:uniqueId val="{00000002-871A-403E-BCC6-4E9CF0156847}"/>
            </c:ext>
          </c:extLst>
        </c:ser>
        <c:ser>
          <c:idx val="5"/>
          <c:order val="5"/>
          <c:tx>
            <c:strRef>
              <c:f>Sheet1!$G$1</c:f>
              <c:strCache>
                <c:ptCount val="1"/>
                <c:pt idx="0">
                  <c:v>Magnesium Sulphate</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strRef>
              <c:f>Sheet1!$A$2:$A$9</c:f>
              <c:strCache>
                <c:ptCount val="8"/>
                <c:pt idx="0">
                  <c:v>FY 2018</c:v>
                </c:pt>
                <c:pt idx="1">
                  <c:v>FY 2019</c:v>
                </c:pt>
                <c:pt idx="2">
                  <c:v>FY 2020</c:v>
                </c:pt>
                <c:pt idx="3">
                  <c:v>FY 2021</c:v>
                </c:pt>
                <c:pt idx="4">
                  <c:v>FY 2022</c:v>
                </c:pt>
                <c:pt idx="5">
                  <c:v>FY 2023E</c:v>
                </c:pt>
                <c:pt idx="6">
                  <c:v>FY 2024F</c:v>
                </c:pt>
                <c:pt idx="7">
                  <c:v>FY 2025F</c:v>
                </c:pt>
              </c:strCache>
            </c:strRef>
          </c:cat>
          <c:val>
            <c:numRef>
              <c:f>Sheet1!$G$2:$G$9</c:f>
              <c:numCache>
                <c:formatCode>General</c:formatCode>
                <c:ptCount val="8"/>
                <c:pt idx="0">
                  <c:v>43.5</c:v>
                </c:pt>
                <c:pt idx="1">
                  <c:v>46.3</c:v>
                </c:pt>
                <c:pt idx="2">
                  <c:v>47.2</c:v>
                </c:pt>
                <c:pt idx="3" formatCode="0.0">
                  <c:v>51.45</c:v>
                </c:pt>
                <c:pt idx="4">
                  <c:v>61.3</c:v>
                </c:pt>
                <c:pt idx="5">
                  <c:v>63.8</c:v>
                </c:pt>
                <c:pt idx="6">
                  <c:v>62.1</c:v>
                </c:pt>
                <c:pt idx="7">
                  <c:v>60.5</c:v>
                </c:pt>
              </c:numCache>
            </c:numRef>
          </c:val>
          <c:smooth val="0"/>
          <c:extLst>
            <c:ext xmlns:c16="http://schemas.microsoft.com/office/drawing/2014/chart" uri="{C3380CC4-5D6E-409C-BE32-E72D297353CC}">
              <c16:uniqueId val="{00000003-871A-403E-BCC6-4E9CF0156847}"/>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solidFill>
                <a:latin typeface="Arial" panose="020B0604020202020204" pitchFamily="34" charset="0"/>
                <a:ea typeface="+mn-ea"/>
                <a:cs typeface="Arial" panose="020B0604020202020204" pitchFamily="34" charset="0"/>
              </a:defRPr>
            </a:pPr>
            <a:endParaRPr lang="en-US"/>
          </a:p>
        </c:txPr>
        <c:crossAx val="390733872"/>
        <c:crosses val="autoZero"/>
        <c:auto val="1"/>
        <c:lblAlgn val="ctr"/>
        <c:lblOffset val="100"/>
        <c:noMultiLvlLbl val="1"/>
      </c:catAx>
      <c:valAx>
        <c:axId val="390733872"/>
        <c:scaling>
          <c:orientation val="minMax"/>
        </c:scaling>
        <c:delete val="1"/>
        <c:axPos val="l"/>
        <c:numFmt formatCode="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solidFill>
          </a:ln>
          <a:effectLst/>
        </c:spPr>
        <c:txPr>
          <a:bodyPr rot="0" spcFirstLastPara="1" vertOverflow="ellipsis" vert="horz" wrap="square" anchor="ctr" anchorCtr="1"/>
          <a:lstStyle/>
          <a:p>
            <a:pPr rtl="0">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9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ADC-4CB1-B906-DA49FEFA3437}"/>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9ADC-4CB1-B906-DA49FEFA3437}"/>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9ADC-4CB1-B906-DA49FEFA3437}"/>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9ADC-4CB1-B906-DA49FEFA3437}"/>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9ADC-4CB1-B906-DA49FEFA3437}"/>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9ADC-4CB1-B906-DA49FEFA3437}"/>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9ADC-4CB1-B906-DA49FEFA3437}"/>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9ADC-4CB1-B906-DA49FEFA3437}"/>
              </c:ext>
            </c:extLst>
          </c:dPt>
          <c:dLbls>
            <c:dLbl>
              <c:idx val="0"/>
              <c:layout>
                <c:manualLayout>
                  <c:x val="0.21922849667355207"/>
                  <c:y val="-7.395924722280578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9ADC-4CB1-B906-DA49FEFA3437}"/>
                </c:ext>
              </c:extLst>
            </c:dLbl>
            <c:dLbl>
              <c:idx val="1"/>
              <c:layout>
                <c:manualLayout>
                  <c:x val="-0.14959377753582562"/>
                  <c:y val="0.10615122270688399"/>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9952813235003917"/>
                      <c:h val="0.22164268277992474"/>
                    </c:manualLayout>
                  </c15:layout>
                  <c15:dlblFieldTable/>
                  <c15:showDataLabelsRange val="0"/>
                </c:ext>
                <c:ext xmlns:c16="http://schemas.microsoft.com/office/drawing/2014/chart" uri="{C3380CC4-5D6E-409C-BE32-E72D297353CC}">
                  <c16:uniqueId val="{00000003-9ADC-4CB1-B906-DA49FEFA3437}"/>
                </c:ext>
              </c:extLst>
            </c:dLbl>
            <c:dLbl>
              <c:idx val="2"/>
              <c:layout>
                <c:manualLayout>
                  <c:x val="-0.17484231966087424"/>
                  <c:y val="5.6750528253858415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31756881832746303"/>
                      <c:h val="0.20028704434559683"/>
                    </c:manualLayout>
                  </c15:layout>
                  <c15:dlblFieldTable/>
                  <c15:showDataLabelsRange val="0"/>
                </c:ext>
                <c:ext xmlns:c16="http://schemas.microsoft.com/office/drawing/2014/chart" uri="{C3380CC4-5D6E-409C-BE32-E72D297353CC}">
                  <c16:uniqueId val="{00000005-9ADC-4CB1-B906-DA49FEFA3437}"/>
                </c:ext>
              </c:extLst>
            </c:dLbl>
            <c:dLbl>
              <c:idx val="3"/>
              <c:layout>
                <c:manualLayout>
                  <c:x val="-0.19188788997139078"/>
                  <c:y val="0.1412384000395418"/>
                </c:manualLayout>
              </c:layout>
              <c:showLegendKey val="0"/>
              <c:showVal val="1"/>
              <c:showCatName val="1"/>
              <c:showSerName val="0"/>
              <c:showPercent val="0"/>
              <c:showBubbleSize val="0"/>
              <c:extLst>
                <c:ext xmlns:c15="http://schemas.microsoft.com/office/drawing/2012/chart" uri="{CE6537A1-D6FC-4f65-9D91-7224C49458BB}">
                  <c15:layout>
                    <c:manualLayout>
                      <c:w val="0.26591025584380468"/>
                      <c:h val="0.19616444449936365"/>
                    </c:manualLayout>
                  </c15:layout>
                </c:ext>
                <c:ext xmlns:c16="http://schemas.microsoft.com/office/drawing/2014/chart" uri="{C3380CC4-5D6E-409C-BE32-E72D297353CC}">
                  <c16:uniqueId val="{00000007-9ADC-4CB1-B906-DA49FEFA3437}"/>
                </c:ext>
              </c:extLst>
            </c:dLbl>
            <c:dLbl>
              <c:idx val="4"/>
              <c:layout>
                <c:manualLayout>
                  <c:x val="-0.21411544240127661"/>
                  <c:y val="5.2310518533163632E-2"/>
                </c:manualLayout>
              </c:layout>
              <c:showLegendKey val="0"/>
              <c:showVal val="1"/>
              <c:showCatName val="1"/>
              <c:showSerName val="0"/>
              <c:showPercent val="0"/>
              <c:showBubbleSize val="0"/>
              <c:extLst>
                <c:ext xmlns:c15="http://schemas.microsoft.com/office/drawing/2012/chart" uri="{CE6537A1-D6FC-4f65-9D91-7224C49458BB}">
                  <c15:layout>
                    <c:manualLayout>
                      <c:w val="0.33492318441585917"/>
                      <c:h val="0.18047128893941453"/>
                    </c:manualLayout>
                  </c15:layout>
                </c:ext>
                <c:ext xmlns:c16="http://schemas.microsoft.com/office/drawing/2014/chart" uri="{C3380CC4-5D6E-409C-BE32-E72D297353CC}">
                  <c16:uniqueId val="{00000009-9ADC-4CB1-B906-DA49FEFA3437}"/>
                </c:ext>
              </c:extLst>
            </c:dLbl>
            <c:dLbl>
              <c:idx val="5"/>
              <c:layout>
                <c:manualLayout>
                  <c:x val="-0.2109839743678964"/>
                  <c:y val="-0.10985208891964363"/>
                </c:manualLayout>
              </c:layout>
              <c:showLegendKey val="0"/>
              <c:showVal val="1"/>
              <c:showCatName val="1"/>
              <c:showSerName val="0"/>
              <c:showPercent val="0"/>
              <c:showBubbleSize val="0"/>
              <c:extLst>
                <c:ext xmlns:c15="http://schemas.microsoft.com/office/drawing/2012/chart" uri="{CE6537A1-D6FC-4f65-9D91-7224C49458BB}">
                  <c15:layout>
                    <c:manualLayout>
                      <c:w val="0.36809237355840291"/>
                      <c:h val="0.2563215408125018"/>
                    </c:manualLayout>
                  </c15:layout>
                </c:ext>
                <c:ext xmlns:c16="http://schemas.microsoft.com/office/drawing/2014/chart" uri="{C3380CC4-5D6E-409C-BE32-E72D297353CC}">
                  <c16:uniqueId val="{0000000B-9ADC-4CB1-B906-DA49FEFA3437}"/>
                </c:ext>
              </c:extLst>
            </c:dLbl>
            <c:dLbl>
              <c:idx val="6"/>
              <c:layout>
                <c:manualLayout>
                  <c:x val="1.3755750974148741E-2"/>
                  <c:y val="-0.11318636960882446"/>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9ADC-4CB1-B906-DA49FEFA3437}"/>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9ADC-4CB1-B906-DA49FEFA3437}"/>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9ADC-4CB1-B906-DA49FEFA3437}"/>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9ADC-4CB1-B906-DA49FEFA3437}"/>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9ADC-4CB1-B906-DA49FEFA3437}"/>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9ADC-4CB1-B906-DA49FEFA3437}"/>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Sheet1!$A$2:$A$8</c:f>
              <c:strCache>
                <c:ptCount val="7"/>
                <c:pt idx="0">
                  <c:v>Zinc Sulphate (Zn)</c:v>
                </c:pt>
                <c:pt idx="1">
                  <c:v>Ferrous Sulphate (Fe)</c:v>
                </c:pt>
                <c:pt idx="2">
                  <c:v>Borax / Boric Acid (B)</c:v>
                </c:pt>
                <c:pt idx="3">
                  <c:v>Manganese Sulphate (Mn)</c:v>
                </c:pt>
                <c:pt idx="4">
                  <c:v>Copper Sulphate (Cu)</c:v>
                </c:pt>
                <c:pt idx="5">
                  <c:v>Magnesium Sulphate</c:v>
                </c:pt>
                <c:pt idx="6">
                  <c:v>Others</c:v>
                </c:pt>
              </c:strCache>
            </c:strRef>
          </c:cat>
          <c:val>
            <c:numRef>
              <c:f>Sheet1!$B$2:$B$8</c:f>
              <c:numCache>
                <c:formatCode>0.0</c:formatCode>
                <c:ptCount val="7"/>
                <c:pt idx="0">
                  <c:v>0.24246609466289998</c:v>
                </c:pt>
                <c:pt idx="1">
                  <c:v>0.1220621437411</c:v>
                </c:pt>
                <c:pt idx="2">
                  <c:v>9.8793818123690008E-2</c:v>
                </c:pt>
                <c:pt idx="3">
                  <c:v>8.8406714866200012E-2</c:v>
                </c:pt>
                <c:pt idx="4">
                  <c:v>2.9379147410999992E-2</c:v>
                </c:pt>
                <c:pt idx="5">
                  <c:v>2.0137119003999997E-2</c:v>
                </c:pt>
                <c:pt idx="6">
                  <c:v>3.1384962191110061E-2</c:v>
                </c:pt>
              </c:numCache>
            </c:numRef>
          </c:val>
          <c:extLst>
            <c:ext xmlns:c16="http://schemas.microsoft.com/office/drawing/2014/chart" uri="{C3380CC4-5D6E-409C-BE32-E72D297353CC}">
              <c16:uniqueId val="{00000014-9ADC-4CB1-B906-DA49FEFA3437}"/>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C099-4B7A-8C4D-75DCA544C740}"/>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C099-4B7A-8C4D-75DCA544C740}"/>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C099-4B7A-8C4D-75DCA544C740}"/>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C099-4B7A-8C4D-75DCA544C740}"/>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C099-4B7A-8C4D-75DCA544C740}"/>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C099-4B7A-8C4D-75DCA544C740}"/>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C099-4B7A-8C4D-75DCA544C740}"/>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C099-4B7A-8C4D-75DCA544C740}"/>
              </c:ext>
            </c:extLst>
          </c:dPt>
          <c:dLbls>
            <c:dLbl>
              <c:idx val="0"/>
              <c:layout>
                <c:manualLayout>
                  <c:x val="0.21922849667355207"/>
                  <c:y val="-7.395924722280578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C099-4B7A-8C4D-75DCA544C740}"/>
                </c:ext>
              </c:extLst>
            </c:dLbl>
            <c:dLbl>
              <c:idx val="1"/>
              <c:layout>
                <c:manualLayout>
                  <c:x val="-0.14959377753582562"/>
                  <c:y val="0.10615122270688399"/>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9952813235003917"/>
                      <c:h val="0.22164268277992474"/>
                    </c:manualLayout>
                  </c15:layout>
                  <c15:dlblFieldTable/>
                  <c15:showDataLabelsRange val="0"/>
                </c:ext>
                <c:ext xmlns:c16="http://schemas.microsoft.com/office/drawing/2014/chart" uri="{C3380CC4-5D6E-409C-BE32-E72D297353CC}">
                  <c16:uniqueId val="{00000003-C099-4B7A-8C4D-75DCA544C740}"/>
                </c:ext>
              </c:extLst>
            </c:dLbl>
            <c:dLbl>
              <c:idx val="2"/>
              <c:layout>
                <c:manualLayout>
                  <c:x val="-0.17484231966087424"/>
                  <c:y val="5.6750528253858415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31756881832746303"/>
                      <c:h val="0.20028704434559683"/>
                    </c:manualLayout>
                  </c15:layout>
                  <c15:dlblFieldTable/>
                  <c15:showDataLabelsRange val="0"/>
                </c:ext>
                <c:ext xmlns:c16="http://schemas.microsoft.com/office/drawing/2014/chart" uri="{C3380CC4-5D6E-409C-BE32-E72D297353CC}">
                  <c16:uniqueId val="{00000005-C099-4B7A-8C4D-75DCA544C740}"/>
                </c:ext>
              </c:extLst>
            </c:dLbl>
            <c:dLbl>
              <c:idx val="3"/>
              <c:layout>
                <c:manualLayout>
                  <c:x val="-0.19188788997139078"/>
                  <c:y val="0.1412384000395418"/>
                </c:manualLayout>
              </c:layout>
              <c:showLegendKey val="0"/>
              <c:showVal val="1"/>
              <c:showCatName val="1"/>
              <c:showSerName val="0"/>
              <c:showPercent val="0"/>
              <c:showBubbleSize val="0"/>
              <c:extLst>
                <c:ext xmlns:c15="http://schemas.microsoft.com/office/drawing/2012/chart" uri="{CE6537A1-D6FC-4f65-9D91-7224C49458BB}">
                  <c15:layout>
                    <c:manualLayout>
                      <c:w val="0.26591025584380468"/>
                      <c:h val="0.19616444449936365"/>
                    </c:manualLayout>
                  </c15:layout>
                </c:ext>
                <c:ext xmlns:c16="http://schemas.microsoft.com/office/drawing/2014/chart" uri="{C3380CC4-5D6E-409C-BE32-E72D297353CC}">
                  <c16:uniqueId val="{00000007-C099-4B7A-8C4D-75DCA544C740}"/>
                </c:ext>
              </c:extLst>
            </c:dLbl>
            <c:dLbl>
              <c:idx val="4"/>
              <c:layout>
                <c:manualLayout>
                  <c:x val="-0.21411544240127661"/>
                  <c:y val="5.2310518533163632E-2"/>
                </c:manualLayout>
              </c:layout>
              <c:showLegendKey val="0"/>
              <c:showVal val="1"/>
              <c:showCatName val="1"/>
              <c:showSerName val="0"/>
              <c:showPercent val="0"/>
              <c:showBubbleSize val="0"/>
              <c:extLst>
                <c:ext xmlns:c15="http://schemas.microsoft.com/office/drawing/2012/chart" uri="{CE6537A1-D6FC-4f65-9D91-7224C49458BB}">
                  <c15:layout>
                    <c:manualLayout>
                      <c:w val="0.33492318441585917"/>
                      <c:h val="0.18047128893941453"/>
                    </c:manualLayout>
                  </c15:layout>
                </c:ext>
                <c:ext xmlns:c16="http://schemas.microsoft.com/office/drawing/2014/chart" uri="{C3380CC4-5D6E-409C-BE32-E72D297353CC}">
                  <c16:uniqueId val="{00000009-C099-4B7A-8C4D-75DCA544C740}"/>
                </c:ext>
              </c:extLst>
            </c:dLbl>
            <c:dLbl>
              <c:idx val="5"/>
              <c:layout>
                <c:manualLayout>
                  <c:x val="-0.2109839743678964"/>
                  <c:y val="-0.10985208891964363"/>
                </c:manualLayout>
              </c:layout>
              <c:showLegendKey val="0"/>
              <c:showVal val="1"/>
              <c:showCatName val="1"/>
              <c:showSerName val="0"/>
              <c:showPercent val="0"/>
              <c:showBubbleSize val="0"/>
              <c:extLst>
                <c:ext xmlns:c15="http://schemas.microsoft.com/office/drawing/2012/chart" uri="{CE6537A1-D6FC-4f65-9D91-7224C49458BB}">
                  <c15:layout>
                    <c:manualLayout>
                      <c:w val="0.36809237355840291"/>
                      <c:h val="0.2563215408125018"/>
                    </c:manualLayout>
                  </c15:layout>
                </c:ext>
                <c:ext xmlns:c16="http://schemas.microsoft.com/office/drawing/2014/chart" uri="{C3380CC4-5D6E-409C-BE32-E72D297353CC}">
                  <c16:uniqueId val="{0000000B-C099-4B7A-8C4D-75DCA544C740}"/>
                </c:ext>
              </c:extLst>
            </c:dLbl>
            <c:dLbl>
              <c:idx val="6"/>
              <c:layout>
                <c:manualLayout>
                  <c:x val="1.3755750974148741E-2"/>
                  <c:y val="-0.11318636960882446"/>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C099-4B7A-8C4D-75DCA544C740}"/>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C099-4B7A-8C4D-75DCA544C740}"/>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C099-4B7A-8C4D-75DCA544C740}"/>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C099-4B7A-8C4D-75DCA544C740}"/>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C099-4B7A-8C4D-75DCA544C740}"/>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C099-4B7A-8C4D-75DCA544C740}"/>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Sheet1!$A$2:$A$8</c:f>
              <c:strCache>
                <c:ptCount val="7"/>
                <c:pt idx="0">
                  <c:v>Zinc Sulphate (Zn)</c:v>
                </c:pt>
                <c:pt idx="1">
                  <c:v>Ferrous Sulphate (Fe)</c:v>
                </c:pt>
                <c:pt idx="2">
                  <c:v>Borax / Boric Acid (B)</c:v>
                </c:pt>
                <c:pt idx="3">
                  <c:v>Manganese Sulphate (Mn)</c:v>
                </c:pt>
                <c:pt idx="4">
                  <c:v>Copper Sulphate (Cu)</c:v>
                </c:pt>
                <c:pt idx="5">
                  <c:v>Magnesium Sulphate</c:v>
                </c:pt>
                <c:pt idx="6">
                  <c:v>Others</c:v>
                </c:pt>
              </c:strCache>
            </c:strRef>
          </c:cat>
          <c:val>
            <c:numRef>
              <c:f>Sheet1!$B$2:$B$8</c:f>
              <c:numCache>
                <c:formatCode>0.0</c:formatCode>
                <c:ptCount val="7"/>
                <c:pt idx="0">
                  <c:v>0.41134522438155213</c:v>
                </c:pt>
                <c:pt idx="1">
                  <c:v>0.20944980265374216</c:v>
                </c:pt>
                <c:pt idx="2">
                  <c:v>0.16234576605616477</c:v>
                </c:pt>
                <c:pt idx="3">
                  <c:v>0.14642129772169252</c:v>
                </c:pt>
                <c:pt idx="4">
                  <c:v>5.3016283018899997E-2</c:v>
                </c:pt>
                <c:pt idx="5">
                  <c:v>3.5473898726947339E-2</c:v>
                </c:pt>
                <c:pt idx="6">
                  <c:v>5.9381090240199469E-2</c:v>
                </c:pt>
              </c:numCache>
            </c:numRef>
          </c:val>
          <c:extLst>
            <c:ext xmlns:c16="http://schemas.microsoft.com/office/drawing/2014/chart" uri="{C3380CC4-5D6E-409C-BE32-E72D297353CC}">
              <c16:uniqueId val="{00000014-C099-4B7A-8C4D-75DCA544C740}"/>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50779536433197"/>
          <c:y val="0.1539762172492905"/>
          <c:w val="0.37434597942892828"/>
          <c:h val="0.67353211330375939"/>
        </c:manualLayout>
      </c:layout>
      <c:doughnut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854-46F1-B975-B6DC060CA9E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2854-46F1-B975-B6DC060CA9E6}"/>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2854-46F1-B975-B6DC060CA9E6}"/>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2854-46F1-B975-B6DC060CA9E6}"/>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2854-46F1-B975-B6DC060CA9E6}"/>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2854-46F1-B975-B6DC060CA9E6}"/>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2854-46F1-B975-B6DC060CA9E6}"/>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2854-46F1-B975-B6DC060CA9E6}"/>
              </c:ext>
            </c:extLst>
          </c:dPt>
          <c:dLbls>
            <c:dLbl>
              <c:idx val="0"/>
              <c:layout>
                <c:manualLayout>
                  <c:x val="0.24563174137668614"/>
                  <c:y val="-3.7341885773067809E-2"/>
                </c:manualLayout>
              </c:layout>
              <c:tx>
                <c:rich>
                  <a:bodyPr/>
                  <a:lstStyle/>
                  <a:p>
                    <a:fld id="{E0F67B5F-A25A-4D9F-B240-63BB3381F358}" type="CATEGORYNAME">
                      <a:rPr lang="en-US"/>
                      <a:pPr/>
                      <a:t>[CATEGORY NAME]</a:t>
                    </a:fld>
                    <a:r>
                      <a:rPr lang="en-US" baseline="0" dirty="0"/>
                      <a:t>, </a:t>
                    </a:r>
                    <a:fld id="{5597CE94-FAB8-4C80-9E96-F2A639C7E31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7793987863583819"/>
                      <c:h val="0.20944073845054945"/>
                    </c:manualLayout>
                  </c15:layout>
                  <c15:dlblFieldTable/>
                  <c15:showDataLabelsRange val="0"/>
                </c:ext>
                <c:ext xmlns:c16="http://schemas.microsoft.com/office/drawing/2014/chart" uri="{C3380CC4-5D6E-409C-BE32-E72D297353CC}">
                  <c16:uniqueId val="{00000001-2854-46F1-B975-B6DC060CA9E6}"/>
                </c:ext>
              </c:extLst>
            </c:dLbl>
            <c:dLbl>
              <c:idx val="1"/>
              <c:layout>
                <c:manualLayout>
                  <c:x val="-8.5299489593609945E-2"/>
                  <c:y val="9.3339655649363903E-2"/>
                </c:manualLayout>
              </c:layout>
              <c:tx>
                <c:rich>
                  <a:bodyPr/>
                  <a:lstStyle/>
                  <a:p>
                    <a:fld id="{12776023-F857-4BA3-81A9-AD200C3D5F1E}" type="CATEGORYNAME">
                      <a:rPr lang="en-US"/>
                      <a:pPr/>
                      <a:t>[CATEGORY NAME]</a:t>
                    </a:fld>
                    <a:r>
                      <a:rPr lang="en-US" baseline="0" dirty="0"/>
                      <a:t>, </a:t>
                    </a:r>
                    <a:fld id="{CE23A1D9-EF15-4287-B600-A6F474C3BDC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43670162706701854"/>
                      <c:h val="0.22164264108150677"/>
                    </c:manualLayout>
                  </c15:layout>
                  <c15:dlblFieldTable/>
                  <c15:showDataLabelsRange val="0"/>
                </c:ext>
                <c:ext xmlns:c16="http://schemas.microsoft.com/office/drawing/2014/chart" uri="{C3380CC4-5D6E-409C-BE32-E72D297353CC}">
                  <c16:uniqueId val="{00000003-2854-46F1-B975-B6DC060CA9E6}"/>
                </c:ext>
              </c:extLst>
            </c:dLbl>
            <c:dLbl>
              <c:idx val="2"/>
              <c:layout>
                <c:manualLayout>
                  <c:x val="-0.22070551878632866"/>
                  <c:y val="8.7596329764903488E-2"/>
                </c:manualLayout>
              </c:layout>
              <c:tx>
                <c:rich>
                  <a:bodyPr/>
                  <a:lstStyle/>
                  <a:p>
                    <a:fld id="{C1357352-6C38-424B-8B7F-129CECEE21C9}" type="CATEGORYNAME">
                      <a:rPr lang="en-US"/>
                      <a:pPr/>
                      <a:t>[CATEGORY NAME]</a:t>
                    </a:fld>
                    <a:r>
                      <a:rPr lang="en-US" baseline="0" dirty="0"/>
                      <a:t>, </a:t>
                    </a:r>
                    <a:fld id="{1E857348-75CA-4218-9E86-D0DAC68BE2C1}"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5360620617929031"/>
                      <c:h val="0.25151658932661969"/>
                    </c:manualLayout>
                  </c15:layout>
                  <c15:dlblFieldTable/>
                  <c15:showDataLabelsRange val="0"/>
                </c:ext>
                <c:ext xmlns:c16="http://schemas.microsoft.com/office/drawing/2014/chart" uri="{C3380CC4-5D6E-409C-BE32-E72D297353CC}">
                  <c16:uniqueId val="{00000005-2854-46F1-B975-B6DC060CA9E6}"/>
                </c:ext>
              </c:extLst>
            </c:dLbl>
            <c:dLbl>
              <c:idx val="3"/>
              <c:layout>
                <c:manualLayout>
                  <c:x val="-0.24182335474474459"/>
                  <c:y val="8.2806359238052005E-2"/>
                </c:manualLayout>
              </c:layout>
              <c:tx>
                <c:rich>
                  <a:bodyPr/>
                  <a:lstStyle/>
                  <a:p>
                    <a:fld id="{361D601F-3E18-4588-AB47-1CF819826E94}" type="CATEGORYNAME">
                      <a:rPr lang="en-US"/>
                      <a:pPr/>
                      <a:t>[CATEGORY NAME]</a:t>
                    </a:fld>
                    <a:r>
                      <a:rPr lang="en-US" baseline="0" dirty="0"/>
                      <a:t>, </a:t>
                    </a:r>
                    <a:fld id="{FE619C2D-93AF-4234-846F-116857B1950B}"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2344792223004509"/>
                      <c:h val="0.30656004614687232"/>
                    </c:manualLayout>
                  </c15:layout>
                  <c15:dlblFieldTable/>
                  <c15:showDataLabelsRange val="0"/>
                </c:ext>
                <c:ext xmlns:c16="http://schemas.microsoft.com/office/drawing/2014/chart" uri="{C3380CC4-5D6E-409C-BE32-E72D297353CC}">
                  <c16:uniqueId val="{00000007-2854-46F1-B975-B6DC060CA9E6}"/>
                </c:ext>
              </c:extLst>
            </c:dLbl>
            <c:dLbl>
              <c:idx val="4"/>
              <c:layout>
                <c:manualLayout>
                  <c:x val="-0.21452914141479135"/>
                  <c:y val="-4.7395428391755298E-2"/>
                </c:manualLayout>
              </c:layout>
              <c:tx>
                <c:rich>
                  <a:bodyPr/>
                  <a:lstStyle/>
                  <a:p>
                    <a:fld id="{6CE8706E-1304-4262-AAD6-6C4DE1400077}" type="CATEGORYNAME">
                      <a:rPr lang="en-US"/>
                      <a:pPr/>
                      <a:t>[CATEGORY NAME]</a:t>
                    </a:fld>
                    <a:r>
                      <a:rPr lang="en-US" baseline="0" dirty="0"/>
                      <a:t>, </a:t>
                    </a:r>
                    <a:fld id="{604CDACF-7A41-4C67-9F03-2F249D4EDDA7}"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8637948524957996"/>
                      <c:h val="0.277671357828354"/>
                    </c:manualLayout>
                  </c15:layout>
                  <c15:dlblFieldTable/>
                  <c15:showDataLabelsRange val="0"/>
                </c:ext>
                <c:ext xmlns:c16="http://schemas.microsoft.com/office/drawing/2014/chart" uri="{C3380CC4-5D6E-409C-BE32-E72D297353CC}">
                  <c16:uniqueId val="{00000009-2854-46F1-B975-B6DC060CA9E6}"/>
                </c:ext>
              </c:extLst>
            </c:dLbl>
            <c:dLbl>
              <c:idx val="5"/>
              <c:layout>
                <c:manualLayout>
                  <c:x val="2.1828591588988255E-2"/>
                  <c:y val="-0.11758985933584287"/>
                </c:manualLayout>
              </c:layout>
              <c:tx>
                <c:rich>
                  <a:bodyPr/>
                  <a:lstStyle/>
                  <a:p>
                    <a:fld id="{9830375D-1002-47E4-9077-10203E90FAC6}" type="CATEGORYNAME">
                      <a:rPr lang="en-US"/>
                      <a:pPr/>
                      <a:t>[CATEGORY NAME]</a:t>
                    </a:fld>
                    <a:r>
                      <a:rPr lang="en-US" baseline="0" dirty="0"/>
                      <a:t>, </a:t>
                    </a:r>
                    <a:fld id="{E22E3F8A-86D7-4D73-A7B2-C44DA60A664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35457742105201823"/>
                      <c:h val="0.20172415444882169"/>
                    </c:manualLayout>
                  </c15:layout>
                  <c15:dlblFieldTable/>
                  <c15:showDataLabelsRange val="0"/>
                </c:ext>
                <c:ext xmlns:c16="http://schemas.microsoft.com/office/drawing/2014/chart" uri="{C3380CC4-5D6E-409C-BE32-E72D297353CC}">
                  <c16:uniqueId val="{0000000B-2854-46F1-B975-B6DC060CA9E6}"/>
                </c:ext>
              </c:extLst>
            </c:dLbl>
            <c:dLbl>
              <c:idx val="6"/>
              <c:layout>
                <c:manualLayout>
                  <c:x val="0.25848829787572702"/>
                  <c:y val="-0.12364847331545714"/>
                </c:manualLayout>
              </c:layout>
              <c:tx>
                <c:rich>
                  <a:bodyPr/>
                  <a:lstStyle/>
                  <a:p>
                    <a:fld id="{AB453AC5-A154-4168-BC3E-2973743B52B2}" type="CATEGORYNAME">
                      <a:rPr lang="en-US"/>
                      <a:pPr/>
                      <a:t>[CATEGORY NAME]</a:t>
                    </a:fld>
                    <a:r>
                      <a:rPr lang="en-US" baseline="0" dirty="0"/>
                      <a:t>, </a:t>
                    </a:r>
                    <a:fld id="{E3D153D7-D546-4845-9445-56C8F086FC02}"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8758333333333336"/>
                      <c:h val="8.5545932253764126E-2"/>
                    </c:manualLayout>
                  </c15:layout>
                  <c15:dlblFieldTable/>
                  <c15:showDataLabelsRange val="0"/>
                </c:ext>
                <c:ext xmlns:c16="http://schemas.microsoft.com/office/drawing/2014/chart" uri="{C3380CC4-5D6E-409C-BE32-E72D297353CC}">
                  <c16:uniqueId val="{0000000D-2854-46F1-B975-B6DC060CA9E6}"/>
                </c:ext>
              </c:extLst>
            </c:dLbl>
            <c:dLbl>
              <c:idx val="7"/>
              <c:layout>
                <c:manualLayout>
                  <c:x val="-0.17190650869394605"/>
                  <c:y val="0.21387509276764943"/>
                </c:manualLayout>
              </c:layout>
              <c:tx>
                <c:rich>
                  <a:bodyPr/>
                  <a:lstStyle/>
                  <a:p>
                    <a:fld id="{4902E277-4720-4A2B-B255-E1F3BFBBFF15}" type="CATEGORYNAME">
                      <a:rPr lang="en-US"/>
                      <a:pPr/>
                      <a:t>[CATEGORY NAME]</a:t>
                    </a:fld>
                    <a:r>
                      <a:rPr lang="en-US" baseline="0" dirty="0"/>
                      <a:t>, </a:t>
                    </a:r>
                    <a:fld id="{DD0E180C-F42D-4831-BFBE-BA64DD199240}"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2854-46F1-B975-B6DC060CA9E6}"/>
                </c:ext>
              </c:extLst>
            </c:dLbl>
            <c:dLbl>
              <c:idx val="8"/>
              <c:layout>
                <c:manualLayout>
                  <c:x val="-0.19189357061732285"/>
                  <c:y val="0.14973828551191465"/>
                </c:manualLayout>
              </c:layout>
              <c:tx>
                <c:rich>
                  <a:bodyPr/>
                  <a:lstStyle/>
                  <a:p>
                    <a:fld id="{0CAA4AC9-FFAC-48DA-8ABE-DBBF70A0CB31}" type="CATEGORYNAME">
                      <a:rPr lang="en-IN"/>
                      <a:pPr/>
                      <a:t>[CATEGORY NAME]</a:t>
                    </a:fld>
                    <a:r>
                      <a:rPr lang="en-IN" baseline="0" dirty="0"/>
                      <a:t>, </a:t>
                    </a:r>
                    <a:fld id="{6A629589-46FD-459B-80C0-231254C1442E}" type="VALUE">
                      <a:rPr lang="en-IN" b="1" baseline="0"/>
                      <a:pPr/>
                      <a:t>[VALUE]</a:t>
                    </a:fld>
                    <a:endParaRPr lang="en-IN"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2854-46F1-B975-B6DC060CA9E6}"/>
                </c:ext>
              </c:extLst>
            </c:dLbl>
            <c:dLbl>
              <c:idx val="9"/>
              <c:layout>
                <c:manualLayout>
                  <c:x val="-0.20882535626002779"/>
                  <c:y val="8.31879363955082E-2"/>
                </c:manualLayout>
              </c:layout>
              <c:tx>
                <c:rich>
                  <a:bodyPr/>
                  <a:lstStyle/>
                  <a:p>
                    <a:fld id="{D00278D7-AF8C-48B2-853B-AC75AE982A24}" type="CATEGORYNAME">
                      <a:rPr lang="en-US"/>
                      <a:pPr/>
                      <a:t>[CATEGORY NAME]</a:t>
                    </a:fld>
                    <a:r>
                      <a:rPr lang="en-US" baseline="0" dirty="0"/>
                      <a:t>, </a:t>
                    </a:r>
                    <a:fld id="{7D459CC1-A067-4F5F-91DA-D9E856880E2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2854-46F1-B975-B6DC060CA9E6}"/>
                </c:ext>
              </c:extLst>
            </c:dLbl>
            <c:dLbl>
              <c:idx val="10"/>
              <c:layout>
                <c:manualLayout>
                  <c:x val="-0.19753749916489116"/>
                  <c:y val="2.7728220426633519E-3"/>
                </c:manualLayout>
              </c:layout>
              <c:tx>
                <c:rich>
                  <a:bodyPr/>
                  <a:lstStyle/>
                  <a:p>
                    <a:fld id="{50196837-C096-41BF-99CD-8A3117458192}" type="CATEGORYNAME">
                      <a:rPr lang="en-US"/>
                      <a:pPr/>
                      <a:t>[CATEGORY NAME]</a:t>
                    </a:fld>
                    <a:r>
                      <a:rPr lang="en-US" baseline="0" dirty="0"/>
                      <a:t>,</a:t>
                    </a:r>
                    <a:r>
                      <a:rPr lang="en-US" b="1" baseline="0" dirty="0"/>
                      <a:t> </a:t>
                    </a:r>
                    <a:fld id="{5399D555-3551-4A67-8BE2-C2925C2A57D5}" type="VALUE">
                      <a:rPr lang="en-US" b="1" baseline="0"/>
                      <a:pPr/>
                      <a:t>[VALUE]</a:t>
                    </a:fld>
                    <a:endParaRPr lang="en-US" b="1" baseline="0" dirty="0"/>
                  </a:p>
                </c:rich>
              </c:tx>
              <c:showLegendKey val="0"/>
              <c:showVal val="1"/>
              <c:showCatName val="1"/>
              <c:showSerName val="0"/>
              <c:showPercent val="0"/>
              <c:showBubbleSize val="0"/>
              <c:extLst>
                <c:ext xmlns:c15="http://schemas.microsoft.com/office/drawing/2012/chart" uri="{CE6537A1-D6FC-4f65-9D91-7224C49458BB}">
                  <c15:layout>
                    <c:manualLayout>
                      <c:w val="0.22043303597285996"/>
                      <c:h val="0.10943383949881122"/>
                    </c:manualLayout>
                  </c15:layout>
                  <c15:dlblFieldTable/>
                  <c15:showDataLabelsRange val="0"/>
                </c:ext>
                <c:ext xmlns:c16="http://schemas.microsoft.com/office/drawing/2014/chart" uri="{C3380CC4-5D6E-409C-BE32-E72D297353CC}">
                  <c16:uniqueId val="{00000012-2854-46F1-B975-B6DC060CA9E6}"/>
                </c:ext>
              </c:extLst>
            </c:dLbl>
            <c:dLbl>
              <c:idx val="11"/>
              <c:layout>
                <c:manualLayout>
                  <c:x val="-0.12792904707821523"/>
                  <c:y val="-0.12755483580644592"/>
                </c:manualLayout>
              </c:layout>
              <c:tx>
                <c:rich>
                  <a:bodyPr/>
                  <a:lstStyle/>
                  <a:p>
                    <a:fld id="{38823AD0-0898-474F-8C6A-C134FB4BBE6E}" type="CATEGORYNAME">
                      <a:rPr lang="en-US"/>
                      <a:pPr/>
                      <a:t>[CATEGORY NAME]</a:t>
                    </a:fld>
                    <a:r>
                      <a:rPr lang="en-US" baseline="0" dirty="0"/>
                      <a:t>, </a:t>
                    </a:r>
                    <a:fld id="{A9E1BC97-AE66-4131-B642-692CF0012C36}" type="VALUE">
                      <a:rPr lang="en-US" b="1"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2854-46F1-B975-B6DC060CA9E6}"/>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Zinc Sulphate (Zn)</c:v>
                </c:pt>
                <c:pt idx="1">
                  <c:v>Ferrous Sulphate (Fe)</c:v>
                </c:pt>
                <c:pt idx="2">
                  <c:v>Borax / Boric Acid (B)</c:v>
                </c:pt>
                <c:pt idx="3">
                  <c:v>Manganese Sulphate (Mn)</c:v>
                </c:pt>
                <c:pt idx="4">
                  <c:v>Copper Sulphate (Cu)</c:v>
                </c:pt>
                <c:pt idx="5">
                  <c:v>Magnesium Sulphate</c:v>
                </c:pt>
                <c:pt idx="6">
                  <c:v>Others</c:v>
                </c:pt>
              </c:strCache>
            </c:strRef>
          </c:cat>
          <c:val>
            <c:numRef>
              <c:f>Sheet1!$B$2:$B$8</c:f>
              <c:numCache>
                <c:formatCode>0.0</c:formatCode>
                <c:ptCount val="7"/>
                <c:pt idx="0">
                  <c:v>327.051929960275</c:v>
                </c:pt>
                <c:pt idx="1">
                  <c:v>162.65326430824152</c:v>
                </c:pt>
                <c:pt idx="2">
                  <c:v>121.40770682387138</c:v>
                </c:pt>
                <c:pt idx="3">
                  <c:v>107.58288133786635</c:v>
                </c:pt>
                <c:pt idx="4">
                  <c:v>35.366125328363509</c:v>
                </c:pt>
                <c:pt idx="5">
                  <c:v>25.345908761972481</c:v>
                </c:pt>
                <c:pt idx="6">
                  <c:v>34.671037124440375</c:v>
                </c:pt>
              </c:numCache>
            </c:numRef>
          </c:val>
          <c:extLst>
            <c:ext xmlns:c16="http://schemas.microsoft.com/office/drawing/2014/chart" uri="{C3380CC4-5D6E-409C-BE32-E72D297353CC}">
              <c16:uniqueId val="{00000014-2854-46F1-B975-B6DC060CA9E6}"/>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5476567361511154"/>
          <c:w val="0.95804792260294591"/>
          <c:h val="0.48834277578382229"/>
        </c:manualLayout>
      </c:layout>
      <c:barChart>
        <c:barDir val="col"/>
        <c:grouping val="clustered"/>
        <c:varyColors val="0"/>
        <c:ser>
          <c:idx val="0"/>
          <c:order val="0"/>
          <c:tx>
            <c:strRef>
              <c:f>Sheet1!$B$1</c:f>
              <c:strCache>
                <c:ptCount val="1"/>
                <c:pt idx="0">
                  <c:v>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innerShdw blurRad="63500" dist="50800" dir="16200000">
                <a:prstClr val="black">
                  <a:alpha val="50000"/>
                </a:prst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2019</c:v>
                </c:pt>
                <c:pt idx="2">
                  <c:v>2021</c:v>
                </c:pt>
                <c:pt idx="3">
                  <c:v>2025F</c:v>
                </c:pt>
                <c:pt idx="4">
                  <c:v>2027F</c:v>
                </c:pt>
              </c:strCache>
            </c:strRef>
          </c:cat>
          <c:val>
            <c:numRef>
              <c:f>Sheet1!$B$2:$B$6</c:f>
              <c:numCache>
                <c:formatCode>0.0</c:formatCode>
                <c:ptCount val="5"/>
                <c:pt idx="0">
                  <c:v>3.15</c:v>
                </c:pt>
                <c:pt idx="1">
                  <c:v>3.62</c:v>
                </c:pt>
                <c:pt idx="2">
                  <c:v>4.0999999999999996</c:v>
                </c:pt>
                <c:pt idx="3">
                  <c:v>5.5731712829548403</c:v>
                </c:pt>
                <c:pt idx="4">
                  <c:v>6.5457676962284213</c:v>
                </c:pt>
              </c:numCache>
            </c:numRef>
          </c:val>
          <c:extLst>
            <c:ext xmlns:c16="http://schemas.microsoft.com/office/drawing/2014/chart" uri="{C3380CC4-5D6E-409C-BE32-E72D297353CC}">
              <c16:uniqueId val="{00000000-2209-4B9B-9CE8-7FAF2907FD36}"/>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409459994125498"/>
          <c:y val="0.84662748159726753"/>
          <c:w val="0.15181068635875819"/>
          <c:h val="9.747244748226850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showDLblsOverMax val="0"/>
  </c:chart>
  <c:spPr>
    <a:noFill/>
    <a:ln>
      <a:noFill/>
    </a:ln>
    <a:effectLst/>
  </c:spPr>
  <c:txPr>
    <a:bodyPr/>
    <a:lstStyle/>
    <a:p>
      <a:pPr>
        <a:defRPr sz="9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0.42909</cdr:x>
      <cdr:y>0.38805</cdr:y>
    </cdr:from>
    <cdr:to>
      <cdr:x>0.54908</cdr:x>
      <cdr:y>0.55285</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2156660" y="942112"/>
          <a:ext cx="603050"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489 KT</a:t>
          </a:r>
        </a:p>
      </cdr:txBody>
    </cdr:sp>
  </cdr:relSizeAnchor>
</c:userShapes>
</file>

<file path=ppt/drawings/drawing2.xml><?xml version="1.0" encoding="utf-8"?>
<c:userShapes xmlns:c="http://schemas.openxmlformats.org/drawingml/2006/chart">
  <cdr:relSizeAnchor xmlns:cdr="http://schemas.openxmlformats.org/drawingml/2006/chartDrawing">
    <cdr:from>
      <cdr:x>0.36391</cdr:x>
      <cdr:y>0.41023</cdr:y>
    </cdr:from>
    <cdr:to>
      <cdr:x>0.61426</cdr:x>
      <cdr:y>0.57503</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589624" y="995960"/>
          <a:ext cx="1093569"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USD 0.6 Billion</a:t>
          </a:r>
        </a:p>
      </cdr:txBody>
    </cdr:sp>
  </cdr:relSizeAnchor>
</c:userShapes>
</file>

<file path=ppt/drawings/drawing3.xml><?xml version="1.0" encoding="utf-8"?>
<c:userShapes xmlns:c="http://schemas.openxmlformats.org/drawingml/2006/chart">
  <cdr:relSizeAnchor xmlns:cdr="http://schemas.openxmlformats.org/drawingml/2006/chartDrawing">
    <cdr:from>
      <cdr:x>0.33688</cdr:x>
      <cdr:y>0.41023</cdr:y>
    </cdr:from>
    <cdr:to>
      <cdr:x>0.64129</cdr:x>
      <cdr:y>0.57503</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210189" y="995960"/>
          <a:ext cx="1093569"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2027</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USD 1.1 Billion</a:t>
          </a:r>
        </a:p>
      </cdr:txBody>
    </cdr:sp>
  </cdr:relSizeAnchor>
</c:userShapes>
</file>

<file path=ppt/drawings/drawing4.xml><?xml version="1.0" encoding="utf-8"?>
<c:userShapes xmlns:c="http://schemas.openxmlformats.org/drawingml/2006/chart">
  <cdr:relSizeAnchor xmlns:cdr="http://schemas.openxmlformats.org/drawingml/2006/chartDrawing">
    <cdr:from>
      <cdr:x>0.40338</cdr:x>
      <cdr:y>0.38805</cdr:y>
    </cdr:from>
    <cdr:to>
      <cdr:x>0.57479</cdr:x>
      <cdr:y>0.5898</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1419159" y="769594"/>
          <a:ext cx="603050" cy="4001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2027</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814 KT</a:t>
          </a:r>
        </a:p>
      </cdr:txBody>
    </cdr:sp>
  </cdr:relSizeAnchor>
</c:userShapes>
</file>

<file path=ppt/drawings/drawing5.xml><?xml version="1.0" encoding="utf-8"?>
<c:userShapes xmlns:c="http://schemas.openxmlformats.org/drawingml/2006/chart">
  <cdr:relSizeAnchor xmlns:cdr="http://schemas.openxmlformats.org/drawingml/2006/chartDrawing">
    <cdr:from>
      <cdr:x>0.4267</cdr:x>
      <cdr:y>0.47876</cdr:y>
    </cdr:from>
    <cdr:to>
      <cdr:x>0.55369</cdr:x>
      <cdr:y>0.59642</cdr:y>
    </cdr:to>
    <cdr:sp macro="" textlink="">
      <cdr:nvSpPr>
        <cdr:cNvPr id="2" name="TextBox 2">
          <a:extLst xmlns:a="http://schemas.openxmlformats.org/drawingml/2006/main">
            <a:ext uri="{FF2B5EF4-FFF2-40B4-BE49-F238E27FC236}">
              <a16:creationId xmlns:a16="http://schemas.microsoft.com/office/drawing/2014/main" id="{64DCEB2E-4D22-B0BE-B006-B4B062194CE2}"/>
            </a:ext>
          </a:extLst>
        </cdr:cNvPr>
        <cdr:cNvSpPr txBox="1"/>
      </cdr:nvSpPr>
      <cdr:spPr>
        <a:xfrm xmlns:a="http://schemas.openxmlformats.org/drawingml/2006/main">
          <a:off x="3765961" y="1628081"/>
          <a:ext cx="1120821" cy="400110"/>
        </a:xfrm>
        <a:prstGeom xmlns:a="http://schemas.openxmlformats.org/drawingml/2006/main" prst="rect">
          <a:avLst/>
        </a:prstGeom>
        <a:noFill xmlns:a="http://schemas.openxmlformats.org/drawingml/2006/main"/>
        <a:ln xmlns:a="http://schemas.openxmlformats.org/drawingml/2006/main">
          <a:solidFill>
            <a:schemeClr val="tx1"/>
          </a:solidFill>
        </a:l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FY 2021</a:t>
          </a:r>
        </a:p>
        <a:p xmlns:a="http://schemas.openxmlformats.org/drawingml/2006/main">
          <a:pPr algn="ctr"/>
          <a:r>
            <a:rPr lang="en-US" sz="1000" b="1" dirty="0">
              <a:latin typeface="Arial" panose="020B0604020202020204" pitchFamily="34" charset="0"/>
              <a:ea typeface="Verdana" panose="020B0604030504040204" pitchFamily="34" charset="0"/>
              <a:cs typeface="Arial" panose="020B0604020202020204" pitchFamily="34" charset="0"/>
            </a:rPr>
            <a:t>158.7 Kilo Tons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81827-5894-402D-AF38-D0F4825B854A}" type="datetimeFigureOut">
              <a:rPr lang="en-US" smtClean="0"/>
              <a:t>5/16/2023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81FA6-1BB1-43CD-B08D-067065AF1ED2}" type="slidenum">
              <a:rPr lang="en-US" smtClean="0"/>
              <a:t>‹#›</a:t>
            </a:fld>
            <a:endParaRPr lang="en-US"/>
          </a:p>
        </p:txBody>
      </p:sp>
    </p:spTree>
    <p:extLst>
      <p:ext uri="{BB962C8B-B14F-4D97-AF65-F5344CB8AC3E}">
        <p14:creationId xmlns:p14="http://schemas.microsoft.com/office/powerpoint/2010/main" val="3292896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a:t>
            </a:fld>
            <a:endParaRPr lang="en-US" dirty="0"/>
          </a:p>
        </p:txBody>
      </p:sp>
    </p:spTree>
    <p:extLst>
      <p:ext uri="{BB962C8B-B14F-4D97-AF65-F5344CB8AC3E}">
        <p14:creationId xmlns:p14="http://schemas.microsoft.com/office/powerpoint/2010/main" val="26488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254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8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710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0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4374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11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168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002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884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466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a:t>
            </a:fld>
            <a:endParaRPr lang="en-US" dirty="0"/>
          </a:p>
        </p:txBody>
      </p:sp>
    </p:spTree>
    <p:extLst>
      <p:ext uri="{BB962C8B-B14F-4D97-AF65-F5344CB8AC3E}">
        <p14:creationId xmlns:p14="http://schemas.microsoft.com/office/powerpoint/2010/main" val="318563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588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57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930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7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382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8994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407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93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953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73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a:t>
            </a:fld>
            <a:endParaRPr lang="en-US" dirty="0"/>
          </a:p>
        </p:txBody>
      </p:sp>
    </p:spTree>
    <p:extLst>
      <p:ext uri="{BB962C8B-B14F-4D97-AF65-F5344CB8AC3E}">
        <p14:creationId xmlns:p14="http://schemas.microsoft.com/office/powerpoint/2010/main" val="3303704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37</a:t>
            </a:fld>
            <a:endParaRPr lang="en-US" dirty="0"/>
          </a:p>
        </p:txBody>
      </p:sp>
    </p:spTree>
    <p:extLst>
      <p:ext uri="{BB962C8B-B14F-4D97-AF65-F5344CB8AC3E}">
        <p14:creationId xmlns:p14="http://schemas.microsoft.com/office/powerpoint/2010/main" val="2273492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38</a:t>
            </a:fld>
            <a:endParaRPr lang="en-US" dirty="0"/>
          </a:p>
        </p:txBody>
      </p:sp>
    </p:spTree>
    <p:extLst>
      <p:ext uri="{BB962C8B-B14F-4D97-AF65-F5344CB8AC3E}">
        <p14:creationId xmlns:p14="http://schemas.microsoft.com/office/powerpoint/2010/main" val="3990794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50</a:t>
            </a:fld>
            <a:endParaRPr lang="en-US" dirty="0"/>
          </a:p>
        </p:txBody>
      </p:sp>
    </p:spTree>
    <p:extLst>
      <p:ext uri="{BB962C8B-B14F-4D97-AF65-F5344CB8AC3E}">
        <p14:creationId xmlns:p14="http://schemas.microsoft.com/office/powerpoint/2010/main" val="170151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51</a:t>
            </a:fld>
            <a:endParaRPr lang="en-US" dirty="0"/>
          </a:p>
        </p:txBody>
      </p:sp>
    </p:spTree>
    <p:extLst>
      <p:ext uri="{BB962C8B-B14F-4D97-AF65-F5344CB8AC3E}">
        <p14:creationId xmlns:p14="http://schemas.microsoft.com/office/powerpoint/2010/main" val="413291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52</a:t>
            </a:fld>
            <a:endParaRPr lang="en-US" dirty="0"/>
          </a:p>
        </p:txBody>
      </p:sp>
    </p:spTree>
    <p:extLst>
      <p:ext uri="{BB962C8B-B14F-4D97-AF65-F5344CB8AC3E}">
        <p14:creationId xmlns:p14="http://schemas.microsoft.com/office/powerpoint/2010/main" val="1952102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53</a:t>
            </a:fld>
            <a:endParaRPr lang="en-US" dirty="0"/>
          </a:p>
        </p:txBody>
      </p:sp>
    </p:spTree>
    <p:extLst>
      <p:ext uri="{BB962C8B-B14F-4D97-AF65-F5344CB8AC3E}">
        <p14:creationId xmlns:p14="http://schemas.microsoft.com/office/powerpoint/2010/main" val="1754926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54</a:t>
            </a:fld>
            <a:endParaRPr lang="en-US" dirty="0"/>
          </a:p>
        </p:txBody>
      </p:sp>
    </p:spTree>
    <p:extLst>
      <p:ext uri="{BB962C8B-B14F-4D97-AF65-F5344CB8AC3E}">
        <p14:creationId xmlns:p14="http://schemas.microsoft.com/office/powerpoint/2010/main" val="78731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a:t>
            </a:fld>
            <a:endParaRPr lang="en-US" dirty="0"/>
          </a:p>
        </p:txBody>
      </p:sp>
    </p:spTree>
    <p:extLst>
      <p:ext uri="{BB962C8B-B14F-4D97-AF65-F5344CB8AC3E}">
        <p14:creationId xmlns:p14="http://schemas.microsoft.com/office/powerpoint/2010/main" val="347712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1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90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1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497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59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44860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69563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882367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p:cNvSpPr/>
          <p:nvPr userDrawn="1"/>
        </p:nvSpPr>
        <p:spPr>
          <a:xfrm>
            <a:off x="-34113" y="6683335"/>
            <a:ext cx="9193104" cy="1746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3"/>
          <p:cNvSpPr>
            <a:spLocks noGrp="1"/>
          </p:cNvSpPr>
          <p:nvPr>
            <p:ph type="body" sz="quarter" idx="14"/>
          </p:nvPr>
        </p:nvSpPr>
        <p:spPr>
          <a:xfrm>
            <a:off x="132586" y="193795"/>
            <a:ext cx="7417745"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p:cNvSpPr/>
          <p:nvPr userDrawn="1"/>
        </p:nvSpPr>
        <p:spPr>
          <a:xfrm>
            <a:off x="8743567" y="6515551"/>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7"/>
          <p:cNvSpPr txBox="1"/>
          <p:nvPr userDrawn="1"/>
        </p:nvSpPr>
        <p:spPr>
          <a:xfrm>
            <a:off x="8679475" y="6566714"/>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t>‹#›</a:t>
            </a:fld>
            <a:endParaRPr lang="en-US" sz="1100" dirty="0">
              <a:solidFill>
                <a:sysClr val="windowText" lastClr="000000"/>
              </a:solidFill>
            </a:endParaRPr>
          </a:p>
        </p:txBody>
      </p:sp>
      <p:cxnSp>
        <p:nvCxnSpPr>
          <p:cNvPr id="12" name="Straight Connector 11"/>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Text&#10;&#10;Description automatically generated">
            <a:extLst>
              <a:ext uri="{FF2B5EF4-FFF2-40B4-BE49-F238E27FC236}">
                <a16:creationId xmlns:a16="http://schemas.microsoft.com/office/drawing/2014/main" id="{9A8ABD7B-80D3-2FFC-A845-E088D4D531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2589" y="160457"/>
            <a:ext cx="2028825" cy="523875"/>
          </a:xfrm>
          <a:prstGeom prst="rect">
            <a:avLst/>
          </a:prstGeom>
        </p:spPr>
      </p:pic>
    </p:spTree>
    <p:extLst>
      <p:ext uri="{BB962C8B-B14F-4D97-AF65-F5344CB8AC3E}">
        <p14:creationId xmlns:p14="http://schemas.microsoft.com/office/powerpoint/2010/main" val="293101787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1D4176D-CDAE-4615-B977-AEA78F7D710C}"/>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6145C0-99F9-409B-86EE-E2CAD7AE19A9}"/>
              </a:ext>
            </a:extLst>
          </p:cNvPr>
          <p:cNvSpPr txBox="1"/>
          <p:nvPr userDrawn="1"/>
        </p:nvSpPr>
        <p:spPr>
          <a:xfrm>
            <a:off x="-14514" y="6638701"/>
            <a:ext cx="1886857" cy="338554"/>
          </a:xfrm>
          <a:prstGeom prst="rect">
            <a:avLst/>
          </a:prstGeom>
          <a:noFill/>
        </p:spPr>
        <p:txBody>
          <a:bodyPr wrap="square" rtlCol="0">
            <a:spAutoFit/>
          </a:bodyPr>
          <a:lstStyle/>
          <a:p>
            <a:r>
              <a:rPr lang="en-US" sz="800" dirty="0"/>
              <a:t>© ChemAnalyst</a:t>
            </a:r>
          </a:p>
          <a:p>
            <a:endParaRPr lang="en-US" sz="800" dirty="0"/>
          </a:p>
        </p:txBody>
      </p:sp>
      <p:pic>
        <p:nvPicPr>
          <p:cNvPr id="2" name="Picture 1" descr="Text&#10;&#10;Description automatically generated">
            <a:extLst>
              <a:ext uri="{FF2B5EF4-FFF2-40B4-BE49-F238E27FC236}">
                <a16:creationId xmlns:a16="http://schemas.microsoft.com/office/drawing/2014/main" id="{C8D171B9-4DDB-5E12-362C-8F767D1BB9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6050" y="193795"/>
            <a:ext cx="2028825" cy="523875"/>
          </a:xfrm>
          <a:prstGeom prst="rect">
            <a:avLst/>
          </a:prstGeom>
        </p:spPr>
      </p:pic>
    </p:spTree>
    <p:extLst>
      <p:ext uri="{BB962C8B-B14F-4D97-AF65-F5344CB8AC3E}">
        <p14:creationId xmlns:p14="http://schemas.microsoft.com/office/powerpoint/2010/main" val="8857593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8">
            <a:extLst>
              <a:ext uri="{FF2B5EF4-FFF2-40B4-BE49-F238E27FC236}">
                <a16:creationId xmlns:a16="http://schemas.microsoft.com/office/drawing/2014/main" id="{6727A627-5444-4F0A-B830-F062741CB27C}"/>
              </a:ext>
            </a:extLst>
          </p:cNvPr>
          <p:cNvSpPr>
            <a:spLocks noGrp="1"/>
          </p:cNvSpPr>
          <p:nvPr>
            <p:ph type="sldNum" sz="quarter" idx="12"/>
          </p:nvPr>
        </p:nvSpPr>
        <p:spPr>
          <a:xfrm>
            <a:off x="7021287" y="6534151"/>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pPr/>
              <a:t>‹#›</a:t>
            </a:fld>
            <a:endParaRPr lang="en-US" dirty="0"/>
          </a:p>
        </p:txBody>
      </p:sp>
      <p:sp>
        <p:nvSpPr>
          <p:cNvPr id="6" name="TextBox 5">
            <a:extLst>
              <a:ext uri="{FF2B5EF4-FFF2-40B4-BE49-F238E27FC236}">
                <a16:creationId xmlns:a16="http://schemas.microsoft.com/office/drawing/2014/main" id="{9061ACAD-E9E9-4569-B3B2-229A31011E8F}"/>
              </a:ext>
            </a:extLst>
          </p:cNvPr>
          <p:cNvSpPr txBox="1"/>
          <p:nvPr userDrawn="1"/>
        </p:nvSpPr>
        <p:spPr>
          <a:xfrm>
            <a:off x="176213" y="6584947"/>
            <a:ext cx="4600575" cy="196208"/>
          </a:xfrm>
          <a:prstGeom prst="rect">
            <a:avLst/>
          </a:prstGeom>
          <a:noFill/>
        </p:spPr>
        <p:txBody>
          <a:bodyPr wrap="square" rtlCol="0">
            <a:spAutoFit/>
          </a:bodyPr>
          <a:lstStyle/>
          <a:p>
            <a:r>
              <a:rPr lang="en-US" sz="675" dirty="0">
                <a:solidFill>
                  <a:schemeClr val="bg1">
                    <a:lumMod val="50000"/>
                  </a:schemeClr>
                </a:solidFill>
                <a:latin typeface="Univers-Light-Normal" pitchFamily="2" charset="0"/>
              </a:rPr>
              <a:t>Copyright © TechSci Research All right reserved</a:t>
            </a:r>
          </a:p>
        </p:txBody>
      </p:sp>
    </p:spTree>
    <p:extLst>
      <p:ext uri="{BB962C8B-B14F-4D97-AF65-F5344CB8AC3E}">
        <p14:creationId xmlns:p14="http://schemas.microsoft.com/office/powerpoint/2010/main" val="3901898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7C8B3-77B1-46D6-8417-19455DD28935}"/>
              </a:ext>
            </a:extLst>
          </p:cNvPr>
          <p:cNvPicPr>
            <a:picLocks noChangeAspect="1"/>
          </p:cNvPicPr>
          <p:nvPr userDrawn="1"/>
        </p:nvPicPr>
        <p:blipFill>
          <a:blip r:embed="rId2"/>
          <a:stretch>
            <a:fillRect/>
          </a:stretch>
        </p:blipFill>
        <p:spPr>
          <a:xfrm>
            <a:off x="0" y="0"/>
            <a:ext cx="9143990" cy="6858000"/>
          </a:xfrm>
          <a:prstGeom prst="rect">
            <a:avLst/>
          </a:prstGeom>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945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E7B51B-D906-4AA8-AFCB-4FF19FCFEA8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D52B50C-63BA-4F81-A971-1F9B6140EC1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CE75AF3-88C7-4BBA-8B2E-2FBDBEF9945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44D408D-AF0E-4BFE-9475-4CEFCE7275D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A51E1033-6A0D-46B9-AECD-6A31CAB0428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Picture 10" descr="Text&#10;&#10;Description automatically generated">
            <a:extLst>
              <a:ext uri="{FF2B5EF4-FFF2-40B4-BE49-F238E27FC236}">
                <a16:creationId xmlns:a16="http://schemas.microsoft.com/office/drawing/2014/main" id="{06777861-B3C3-4B4C-AE08-B218A47652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89" y="170230"/>
            <a:ext cx="1762385" cy="455076"/>
          </a:xfrm>
          <a:prstGeom prst="rect">
            <a:avLst/>
          </a:prstGeom>
        </p:spPr>
      </p:pic>
    </p:spTree>
    <p:extLst>
      <p:ext uri="{BB962C8B-B14F-4D97-AF65-F5344CB8AC3E}">
        <p14:creationId xmlns:p14="http://schemas.microsoft.com/office/powerpoint/2010/main" val="1807991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7BB28CF-0E71-44A1-97D2-9F7E5EDBB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spTree>
    <p:extLst>
      <p:ext uri="{BB962C8B-B14F-4D97-AF65-F5344CB8AC3E}">
        <p14:creationId xmlns:p14="http://schemas.microsoft.com/office/powerpoint/2010/main" val="484692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117072-5DA1-4737-94DD-102A60DC2E56}"/>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oter Placeholder 6">
            <a:extLst>
              <a:ext uri="{FF2B5EF4-FFF2-40B4-BE49-F238E27FC236}">
                <a16:creationId xmlns:a16="http://schemas.microsoft.com/office/drawing/2014/main" id="{C2FB759E-CADC-4D69-AD80-2FC444BCB443}"/>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ChemAnalyst</a:t>
            </a:r>
          </a:p>
        </p:txBody>
      </p:sp>
      <p:sp>
        <p:nvSpPr>
          <p:cNvPr id="2" name="Rectangle 1">
            <a:extLst>
              <a:ext uri="{FF2B5EF4-FFF2-40B4-BE49-F238E27FC236}">
                <a16:creationId xmlns:a16="http://schemas.microsoft.com/office/drawing/2014/main" id="{41478CE8-A051-4FC0-9119-7E8CF573C0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E2FD8CA-A3F5-41A8-AB61-3C7B7EB8227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94BEB44-74B4-4B4B-A4C6-38FAA85681B6}"/>
              </a:ext>
            </a:extLst>
          </p:cNvPr>
          <p:cNvSpPr txBox="1">
            <a:spLocks/>
          </p:cNvSpPr>
          <p:nvPr userDrawn="1"/>
        </p:nvSpPr>
        <p:spPr>
          <a:xfrm>
            <a:off x="8554263" y="64950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E58F240-8508-40CC-8704-A87A007F2C8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86DF3848-7609-4848-A726-F73041FB68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89" y="170230"/>
            <a:ext cx="1762385" cy="455076"/>
          </a:xfrm>
          <a:prstGeom prst="rect">
            <a:avLst/>
          </a:prstGeom>
        </p:spPr>
      </p:pic>
    </p:spTree>
    <p:extLst>
      <p:ext uri="{BB962C8B-B14F-4D97-AF65-F5344CB8AC3E}">
        <p14:creationId xmlns:p14="http://schemas.microsoft.com/office/powerpoint/2010/main" val="5251259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440851-42C9-4F39-B4AF-6561C5B9C957}"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28112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440851-42C9-4F39-B4AF-6561C5B9C957}" type="datetimeFigureOut">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624923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440851-42C9-4F39-B4AF-6561C5B9C957}"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1615813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440851-42C9-4F39-B4AF-6561C5B9C957}" type="datetimeFigureOut">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3946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440851-42C9-4F39-B4AF-6561C5B9C957}" type="datetimeFigureOut">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65979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40851-42C9-4F39-B4AF-6561C5B9C957}" type="datetimeFigureOut">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230481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40851-42C9-4F39-B4AF-6561C5B9C957}"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95643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40851-42C9-4F39-B4AF-6561C5B9C957}" type="datetimeFigureOut">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ACFA-698A-4B2C-A185-880AE23C1EDA}" type="slidenum">
              <a:rPr lang="en-US" smtClean="0"/>
              <a:t>‹#›</a:t>
            </a:fld>
            <a:endParaRPr lang="en-US"/>
          </a:p>
        </p:txBody>
      </p:sp>
    </p:spTree>
    <p:extLst>
      <p:ext uri="{BB962C8B-B14F-4D97-AF65-F5344CB8AC3E}">
        <p14:creationId xmlns:p14="http://schemas.microsoft.com/office/powerpoint/2010/main" val="3444468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40851-42C9-4F39-B4AF-6561C5B9C957}" type="datetimeFigureOut">
              <a:rPr lang="en-US" smtClean="0"/>
              <a:t>5/16/2023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ECACFA-698A-4B2C-A185-880AE23C1EDA}" type="slidenum">
              <a:rPr lang="en-US" smtClean="0"/>
              <a:t>‹#›</a:t>
            </a:fld>
            <a:endParaRPr lang="en-US"/>
          </a:p>
        </p:txBody>
      </p:sp>
    </p:spTree>
    <p:extLst>
      <p:ext uri="{BB962C8B-B14F-4D97-AF65-F5344CB8AC3E}">
        <p14:creationId xmlns:p14="http://schemas.microsoft.com/office/powerpoint/2010/main" val="1350255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hyperlink" Target="http://www.chemanalyst.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chart" Target="../charts/chart21.xml"/></Relationships>
</file>

<file path=ppt/slides/_rels/slide2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chart" Target="../charts/chart25.xml"/></Relationships>
</file>

<file path=ppt/slides/_rels/slide27.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chart" Target="../charts/chart29.xml"/></Relationships>
</file>

<file path=ppt/slides/_rels/slide3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chart" Target="../charts/chart33.xml"/></Relationships>
</file>

<file path=ppt/slides/_rels/slide35.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chart" Target="../charts/chart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chart" Target="../charts/chart4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16.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5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jpeg"/><Relationship Id="rId21" Type="http://schemas.openxmlformats.org/officeDocument/2006/relationships/image" Target="../media/image55.png"/><Relationship Id="rId7" Type="http://schemas.openxmlformats.org/officeDocument/2006/relationships/image" Target="../media/image41.jpeg"/><Relationship Id="rId12" Type="http://schemas.openxmlformats.org/officeDocument/2006/relationships/image" Target="../media/image46.jpeg"/><Relationship Id="rId17" Type="http://schemas.openxmlformats.org/officeDocument/2006/relationships/image" Target="../media/image51.jpeg"/><Relationship Id="rId25" Type="http://schemas.openxmlformats.org/officeDocument/2006/relationships/image" Target="../media/image59.png"/><Relationship Id="rId2" Type="http://schemas.openxmlformats.org/officeDocument/2006/relationships/image" Target="../media/image36.jpeg"/><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image" Target="../media/image40.jpe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jpeg"/><Relationship Id="rId15" Type="http://schemas.openxmlformats.org/officeDocument/2006/relationships/image" Target="../media/image49.png"/><Relationship Id="rId23" Type="http://schemas.openxmlformats.org/officeDocument/2006/relationships/image" Target="../media/image57.jpeg"/><Relationship Id="rId28" Type="http://schemas.openxmlformats.org/officeDocument/2006/relationships/image" Target="../media/image62.jpeg"/><Relationship Id="rId10" Type="http://schemas.openxmlformats.org/officeDocument/2006/relationships/image" Target="../media/image44.jpeg"/><Relationship Id="rId19" Type="http://schemas.openxmlformats.org/officeDocument/2006/relationships/image" Target="../media/image53.png"/><Relationship Id="rId31" Type="http://schemas.openxmlformats.org/officeDocument/2006/relationships/image" Target="../media/image65.jpe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0.jp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4.xml"/><Relationship Id="rId6" Type="http://schemas.openxmlformats.org/officeDocument/2006/relationships/image" Target="../media/image69.jpeg"/><Relationship Id="rId11" Type="http://schemas.openxmlformats.org/officeDocument/2006/relationships/hyperlink" Target="https://www.linkedin.com/company-beta/1053900/" TargetMode="External"/><Relationship Id="rId5" Type="http://schemas.openxmlformats.org/officeDocument/2006/relationships/image" Target="../media/image68.jpg"/><Relationship Id="rId10" Type="http://schemas.microsoft.com/office/2007/relationships/hdphoto" Target="../media/hdphoto1.wdp"/><Relationship Id="rId4" Type="http://schemas.openxmlformats.org/officeDocument/2006/relationships/image" Target="../media/image67.png"/><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01649" y="5600392"/>
            <a:ext cx="2142744" cy="830580"/>
          </a:xfrm>
          <a:prstGeom prst="rect">
            <a:avLst/>
          </a:prstGeom>
        </p:spPr>
      </p:pic>
      <p:pic>
        <p:nvPicPr>
          <p:cNvPr id="2050" name="Picture 2" descr="Permission granted to import plant nutrients and agrochemicals for crops |  ONLANKA News - Sri Lanka">
            <a:extLst>
              <a:ext uri="{FF2B5EF4-FFF2-40B4-BE49-F238E27FC236}">
                <a16:creationId xmlns:a16="http://schemas.microsoft.com/office/drawing/2014/main" id="{A9D24F16-CC5B-D13F-E8EA-DE29DDDFF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6766"/>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a:spLocks noGrp="1"/>
          </p:cNvSpPr>
          <p:nvPr>
            <p:ph type="title"/>
          </p:nvPr>
        </p:nvSpPr>
        <p:spPr>
          <a:xfrm>
            <a:off x="2409444" y="5448931"/>
            <a:ext cx="5255230" cy="1018292"/>
          </a:xfrm>
          <a:prstGeom prst="rect">
            <a:avLst/>
          </a:prstGeom>
        </p:spPr>
        <p:txBody>
          <a:bodyPr vert="horz" wrap="square" lIns="0" tIns="12700" rIns="0" bIns="0" rtlCol="0">
            <a:spAutoFit/>
          </a:bodyPr>
          <a:lstStyle/>
          <a:p>
            <a:pPr marL="12700" marR="5080">
              <a:lnSpc>
                <a:spcPct val="98600"/>
              </a:lnSpc>
            </a:pPr>
            <a:r>
              <a:rPr lang="en-US" sz="2200" b="1" spc="-22" baseline="1322" dirty="0">
                <a:latin typeface="Arial" panose="020B0604020202020204" pitchFamily="34" charset="0"/>
                <a:cs typeface="Arial" panose="020B0604020202020204" pitchFamily="34" charset="0"/>
              </a:rPr>
              <a:t>REPORT ON</a:t>
            </a:r>
            <a:br>
              <a:rPr lang="en-US" sz="2200" b="1" spc="-455" dirty="0">
                <a:latin typeface="Arial" panose="020B0604020202020204" pitchFamily="34" charset="0"/>
                <a:cs typeface="Arial" panose="020B0604020202020204" pitchFamily="34" charset="0"/>
              </a:rPr>
            </a:br>
            <a:r>
              <a:rPr sz="2200" b="1" spc="-15" dirty="0">
                <a:latin typeface="Arial" panose="020B0604020202020204" pitchFamily="34" charset="0"/>
                <a:cs typeface="Arial" panose="020B0604020202020204" pitchFamily="34" charset="0"/>
              </a:rPr>
              <a:t>Market </a:t>
            </a:r>
            <a:r>
              <a:rPr sz="2200" b="1" dirty="0">
                <a:latin typeface="Arial" panose="020B0604020202020204" pitchFamily="34" charset="0"/>
                <a:cs typeface="Arial" panose="020B0604020202020204" pitchFamily="34" charset="0"/>
              </a:rPr>
              <a:t>and </a:t>
            </a:r>
            <a:r>
              <a:rPr sz="2200" b="1" spc="-5" dirty="0">
                <a:latin typeface="Arial" panose="020B0604020202020204" pitchFamily="34" charset="0"/>
                <a:cs typeface="Arial" panose="020B0604020202020204" pitchFamily="34" charset="0"/>
              </a:rPr>
              <a:t>Business </a:t>
            </a:r>
            <a:r>
              <a:rPr sz="2200" b="1" dirty="0">
                <a:latin typeface="Arial" panose="020B0604020202020204" pitchFamily="34" charset="0"/>
                <a:cs typeface="Arial" panose="020B0604020202020204" pitchFamily="34" charset="0"/>
              </a:rPr>
              <a:t> </a:t>
            </a:r>
            <a:r>
              <a:rPr sz="2200" b="1" spc="-15" dirty="0">
                <a:latin typeface="Arial" panose="020B0604020202020204" pitchFamily="34" charset="0"/>
                <a:cs typeface="Arial" panose="020B0604020202020204" pitchFamily="34" charset="0"/>
              </a:rPr>
              <a:t>Environment</a:t>
            </a:r>
            <a:r>
              <a:rPr sz="2200" b="1" spc="-40" dirty="0">
                <a:latin typeface="Arial" panose="020B0604020202020204" pitchFamily="34" charset="0"/>
                <a:cs typeface="Arial" panose="020B0604020202020204" pitchFamily="34" charset="0"/>
              </a:rPr>
              <a:t> </a:t>
            </a:r>
            <a:r>
              <a:rPr sz="2200" b="1" spc="-10" dirty="0">
                <a:latin typeface="Arial" panose="020B0604020202020204" pitchFamily="34" charset="0"/>
                <a:cs typeface="Arial" panose="020B0604020202020204" pitchFamily="34" charset="0"/>
              </a:rPr>
              <a:t>Report—</a:t>
            </a:r>
            <a:r>
              <a:rPr lang="en-US" sz="2200" b="1" spc="-10" dirty="0">
                <a:latin typeface="Arial" panose="020B0604020202020204" pitchFamily="34" charset="0"/>
                <a:cs typeface="Arial" panose="020B0604020202020204" pitchFamily="34" charset="0"/>
              </a:rPr>
              <a:t> </a:t>
            </a:r>
            <a:r>
              <a:rPr lang="en-IN" sz="2200" b="1" spc="-10" dirty="0">
                <a:latin typeface="Arial" panose="020B0604020202020204" pitchFamily="34" charset="0"/>
                <a:cs typeface="Arial" panose="020B0604020202020204" pitchFamily="34" charset="0"/>
              </a:rPr>
              <a:t>Plant Micronutrients </a:t>
            </a:r>
            <a:endParaRPr sz="2200" b="1" dirty="0">
              <a:latin typeface="Arial" panose="020B0604020202020204" pitchFamily="34" charset="0"/>
              <a:cs typeface="Arial" panose="020B0604020202020204" pitchFamily="34" charset="0"/>
            </a:endParaRPr>
          </a:p>
        </p:txBody>
      </p:sp>
      <p:sp>
        <p:nvSpPr>
          <p:cNvPr id="7" name="object 7"/>
          <p:cNvSpPr txBox="1"/>
          <p:nvPr/>
        </p:nvSpPr>
        <p:spPr>
          <a:xfrm>
            <a:off x="4850727" y="6514439"/>
            <a:ext cx="2246630" cy="326390"/>
          </a:xfrm>
          <a:prstGeom prst="rect">
            <a:avLst/>
          </a:prstGeom>
          <a:solidFill>
            <a:srgbClr val="EBEBEB"/>
          </a:solidFill>
        </p:spPr>
        <p:txBody>
          <a:bodyPr vert="horz" wrap="square" lIns="0" tIns="90805" rIns="0" bIns="0" rtlCol="0">
            <a:spAutoFit/>
          </a:bodyPr>
          <a:lstStyle/>
          <a:p>
            <a:pPr marL="311785">
              <a:lnSpc>
                <a:spcPct val="100000"/>
              </a:lnSpc>
              <a:spcBef>
                <a:spcPts val="715"/>
              </a:spcBef>
            </a:pPr>
            <a:r>
              <a:rPr lang="en-US" sz="1500" b="1" spc="-10" dirty="0">
                <a:latin typeface="Arial"/>
                <a:cs typeface="Arial"/>
              </a:rPr>
              <a:t>January 09</a:t>
            </a:r>
            <a:r>
              <a:rPr sz="1500" b="1" dirty="0">
                <a:latin typeface="Arial"/>
                <a:cs typeface="Arial"/>
              </a:rPr>
              <a:t>,</a:t>
            </a:r>
            <a:r>
              <a:rPr sz="1500" b="1" spc="-70" dirty="0">
                <a:latin typeface="Arial"/>
                <a:cs typeface="Arial"/>
              </a:rPr>
              <a:t> </a:t>
            </a:r>
            <a:r>
              <a:rPr sz="1500" b="1" dirty="0">
                <a:latin typeface="Arial"/>
                <a:cs typeface="Arial"/>
              </a:rPr>
              <a:t>2022</a:t>
            </a:r>
            <a:endParaRPr sz="1500" dirty="0">
              <a:latin typeface="Arial"/>
              <a:cs typeface="Arial"/>
            </a:endParaRPr>
          </a:p>
        </p:txBody>
      </p:sp>
      <p:sp>
        <p:nvSpPr>
          <p:cNvPr id="9" name="object 9"/>
          <p:cNvSpPr txBox="1"/>
          <p:nvPr/>
        </p:nvSpPr>
        <p:spPr>
          <a:xfrm>
            <a:off x="-2237" y="5153352"/>
            <a:ext cx="2246630" cy="447040"/>
          </a:xfrm>
          <a:prstGeom prst="rect">
            <a:avLst/>
          </a:prstGeom>
          <a:solidFill>
            <a:srgbClr val="EBEBEB"/>
          </a:solidFill>
        </p:spPr>
        <p:txBody>
          <a:bodyPr vert="horz" wrap="square" lIns="0" tIns="90805" rIns="0" bIns="0" rtlCol="0">
            <a:spAutoFit/>
          </a:bodyPr>
          <a:lstStyle/>
          <a:p>
            <a:pPr marL="533400">
              <a:lnSpc>
                <a:spcPct val="100000"/>
              </a:lnSpc>
              <a:spcBef>
                <a:spcPts val="715"/>
              </a:spcBef>
            </a:pPr>
            <a:r>
              <a:rPr sz="1500" b="1" spc="-5" dirty="0">
                <a:latin typeface="Arial"/>
                <a:cs typeface="Arial"/>
              </a:rPr>
              <a:t>Pr</a:t>
            </a:r>
            <a:r>
              <a:rPr sz="1500" b="1" dirty="0">
                <a:latin typeface="Arial"/>
                <a:cs typeface="Arial"/>
              </a:rPr>
              <a:t>e</a:t>
            </a:r>
            <a:r>
              <a:rPr sz="1500" b="1" spc="-5" dirty="0">
                <a:latin typeface="Arial"/>
                <a:cs typeface="Arial"/>
              </a:rPr>
              <a:t>par</a:t>
            </a:r>
            <a:r>
              <a:rPr sz="1500" b="1" dirty="0">
                <a:latin typeface="Arial"/>
                <a:cs typeface="Arial"/>
              </a:rPr>
              <a:t>ed</a:t>
            </a:r>
            <a:r>
              <a:rPr sz="1500" b="1" spc="-95" dirty="0">
                <a:latin typeface="Arial"/>
                <a:cs typeface="Arial"/>
              </a:rPr>
              <a:t> </a:t>
            </a:r>
            <a:r>
              <a:rPr sz="1500" b="1" spc="-20" dirty="0">
                <a:latin typeface="Arial"/>
                <a:cs typeface="Arial"/>
              </a:rPr>
              <a:t>B</a:t>
            </a:r>
            <a:r>
              <a:rPr sz="1500" b="1" spc="-75" dirty="0">
                <a:latin typeface="Arial"/>
                <a:cs typeface="Arial"/>
              </a:rPr>
              <a:t>y</a:t>
            </a:r>
            <a:r>
              <a:rPr sz="1500" b="1" dirty="0">
                <a:latin typeface="Arial"/>
                <a:cs typeface="Arial"/>
              </a:rPr>
              <a:t>:</a:t>
            </a:r>
            <a:endParaRPr sz="1500" dirty="0">
              <a:latin typeface="Arial"/>
              <a:cs typeface="Arial"/>
            </a:endParaRPr>
          </a:p>
        </p:txBody>
      </p:sp>
      <p:sp>
        <p:nvSpPr>
          <p:cNvPr id="10" name="object 10"/>
          <p:cNvSpPr txBox="1"/>
          <p:nvPr/>
        </p:nvSpPr>
        <p:spPr>
          <a:xfrm>
            <a:off x="559104" y="6327749"/>
            <a:ext cx="1685289" cy="186690"/>
          </a:xfrm>
          <a:prstGeom prst="rect">
            <a:avLst/>
          </a:prstGeom>
        </p:spPr>
        <p:txBody>
          <a:bodyPr vert="horz" wrap="square" lIns="0" tIns="13335" rIns="0" bIns="0" rtlCol="0">
            <a:spAutoFit/>
          </a:bodyPr>
          <a:lstStyle/>
          <a:p>
            <a:pPr marL="12700">
              <a:lnSpc>
                <a:spcPct val="100000"/>
              </a:lnSpc>
              <a:spcBef>
                <a:spcPts val="105"/>
              </a:spcBef>
            </a:pPr>
            <a:r>
              <a:rPr sz="1050" b="1" u="heavy" spc="-40" dirty="0">
                <a:solidFill>
                  <a:srgbClr val="0000FF"/>
                </a:solidFill>
                <a:uFill>
                  <a:solidFill>
                    <a:srgbClr val="0000FF"/>
                  </a:solidFill>
                </a:uFill>
                <a:latin typeface="Verdana"/>
                <a:cs typeface="Verdana"/>
                <a:hlinkClick r:id="rId4"/>
              </a:rPr>
              <a:t>www.chemanalyst.com</a:t>
            </a:r>
            <a:endParaRPr sz="1050" dirty="0">
              <a:latin typeface="Verdana"/>
              <a:cs typeface="Verdana"/>
            </a:endParaRPr>
          </a:p>
        </p:txBody>
      </p:sp>
      <p:pic>
        <p:nvPicPr>
          <p:cNvPr id="12" name="object 12"/>
          <p:cNvPicPr/>
          <p:nvPr/>
        </p:nvPicPr>
        <p:blipFill>
          <a:blip r:embed="rId5" cstate="print"/>
          <a:stretch>
            <a:fillRect/>
          </a:stretch>
        </p:blipFill>
        <p:spPr>
          <a:xfrm>
            <a:off x="7243958" y="5655563"/>
            <a:ext cx="1751076" cy="605027"/>
          </a:xfrm>
          <a:prstGeom prst="rect">
            <a:avLst/>
          </a:prstGeom>
        </p:spPr>
      </p:pic>
      <p:sp>
        <p:nvSpPr>
          <p:cNvPr id="2" name="object 9">
            <a:extLst>
              <a:ext uri="{FF2B5EF4-FFF2-40B4-BE49-F238E27FC236}">
                <a16:creationId xmlns:a16="http://schemas.microsoft.com/office/drawing/2014/main" id="{32A0E7E0-3AC6-C94E-7E8A-CA4C1EF49C8C}"/>
              </a:ext>
            </a:extLst>
          </p:cNvPr>
          <p:cNvSpPr txBox="1"/>
          <p:nvPr/>
        </p:nvSpPr>
        <p:spPr>
          <a:xfrm>
            <a:off x="6897370" y="5153352"/>
            <a:ext cx="2246630" cy="322524"/>
          </a:xfrm>
          <a:prstGeom prst="rect">
            <a:avLst/>
          </a:prstGeom>
          <a:solidFill>
            <a:srgbClr val="EBEBEB"/>
          </a:solidFill>
        </p:spPr>
        <p:txBody>
          <a:bodyPr vert="horz" wrap="square" lIns="0" tIns="90805" rIns="0" bIns="0" rtlCol="0">
            <a:spAutoFit/>
          </a:bodyPr>
          <a:lstStyle/>
          <a:p>
            <a:pPr marL="533400">
              <a:lnSpc>
                <a:spcPct val="100000"/>
              </a:lnSpc>
              <a:spcBef>
                <a:spcPts val="715"/>
              </a:spcBef>
            </a:pPr>
            <a:r>
              <a:rPr sz="1500" b="1" spc="-5" dirty="0">
                <a:latin typeface="Arial"/>
                <a:cs typeface="Arial"/>
              </a:rPr>
              <a:t>Pr</a:t>
            </a:r>
            <a:r>
              <a:rPr sz="1500" b="1" dirty="0">
                <a:latin typeface="Arial"/>
                <a:cs typeface="Arial"/>
              </a:rPr>
              <a:t>e</a:t>
            </a:r>
            <a:r>
              <a:rPr sz="1500" b="1" spc="-5" dirty="0">
                <a:latin typeface="Arial"/>
                <a:cs typeface="Arial"/>
              </a:rPr>
              <a:t>par</a:t>
            </a:r>
            <a:r>
              <a:rPr sz="1500" b="1" dirty="0">
                <a:latin typeface="Arial"/>
                <a:cs typeface="Arial"/>
              </a:rPr>
              <a:t>ed</a:t>
            </a:r>
            <a:r>
              <a:rPr sz="1500" b="1" spc="-95" dirty="0">
                <a:latin typeface="Arial"/>
                <a:cs typeface="Arial"/>
              </a:rPr>
              <a:t> </a:t>
            </a:r>
            <a:r>
              <a:rPr lang="en-IN" sz="1500" b="1" spc="-20" dirty="0">
                <a:latin typeface="Arial"/>
                <a:cs typeface="Arial"/>
              </a:rPr>
              <a:t>For</a:t>
            </a:r>
            <a:r>
              <a:rPr sz="1500" b="1" dirty="0">
                <a:latin typeface="Arial"/>
                <a:cs typeface="Arial"/>
              </a:rPr>
              <a:t>:</a:t>
            </a:r>
            <a:endParaRPr sz="15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Vermi Compost Powder -Natural Plant Nutrient For Home Gardens And Potting  Mix organic fertilizer manure for growth green product home garden kitchen  terrace vegetable – creativefarmer">
            <a:extLst>
              <a:ext uri="{FF2B5EF4-FFF2-40B4-BE49-F238E27FC236}">
                <a16:creationId xmlns:a16="http://schemas.microsoft.com/office/drawing/2014/main" id="{FFCB19F4-CB29-6C81-4E3D-01CF6C920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40" r="17160"/>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AF5176-BAB7-CD88-1AF1-32B92A44E93A}"/>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100" b="1">
                <a:solidFill>
                  <a:schemeClr val="tx1">
                    <a:lumMod val="85000"/>
                    <a:lumOff val="15000"/>
                  </a:schemeClr>
                </a:solidFill>
                <a:latin typeface="+mj-lt"/>
                <a:ea typeface="+mj-ea"/>
                <a:cs typeface="+mj-cs"/>
              </a:rPr>
              <a:t>Global Plant Micronutrients Market Outlook</a:t>
            </a:r>
          </a:p>
        </p:txBody>
      </p:sp>
      <p:cxnSp>
        <p:nvCxnSpPr>
          <p:cNvPr id="2057"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29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0C82356A-E21D-4F48-8E92-5D86A5F6F753}"/>
              </a:ext>
            </a:extLst>
          </p:cNvPr>
          <p:cNvGraphicFramePr/>
          <p:nvPr>
            <p:extLst>
              <p:ext uri="{D42A27DB-BD31-4B8C-83A1-F6EECF244321}">
                <p14:modId xmlns:p14="http://schemas.microsoft.com/office/powerpoint/2010/main" val="2448311222"/>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1652512F-C584-45C3-8F0C-D1D277E8B076}"/>
              </a:ext>
            </a:extLst>
          </p:cNvPr>
          <p:cNvSpPr txBox="1"/>
          <p:nvPr/>
        </p:nvSpPr>
        <p:spPr>
          <a:xfrm>
            <a:off x="132585" y="716478"/>
            <a:ext cx="9396425" cy="31489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 </a:t>
            </a:r>
            <a:r>
              <a:rPr lang="en-US" sz="1100" b="1" dirty="0">
                <a:latin typeface="Arial" panose="020B0604020202020204" pitchFamily="34" charset="0"/>
                <a:ea typeface="Verdana" panose="020B0604030504040204" pitchFamily="34" charset="0"/>
                <a:cs typeface="Arial" panose="020B0604020202020204" pitchFamily="34" charset="0"/>
              </a:rPr>
              <a:t>Global</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Plant Micronutrients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Global Plant Micronutrients Market, By Value &amp; Volume</a:t>
            </a:r>
          </a:p>
        </p:txBody>
      </p:sp>
      <p:sp>
        <p:nvSpPr>
          <p:cNvPr id="19" name="Rectangle 18">
            <a:extLst>
              <a:ext uri="{FF2B5EF4-FFF2-40B4-BE49-F238E27FC236}">
                <a16:creationId xmlns:a16="http://schemas.microsoft.com/office/drawing/2014/main" id="{9531540F-C283-497F-AC80-9530E870E8F2}"/>
              </a:ext>
            </a:extLst>
          </p:cNvPr>
          <p:cNvSpPr/>
          <p:nvPr/>
        </p:nvSpPr>
        <p:spPr>
          <a:xfrm>
            <a:off x="1328037" y="1119567"/>
            <a:ext cx="31278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6.8%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86737"/>
            <a:ext cx="8790534" cy="16214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Global Plant Micronutrients market stood at USD 3.6 billion and is expected to reach USD 6.5 billion at a CAGR of 8.3%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This is attributable to the deteriorating soil quality in cultivated lands. Micronutrients for crops are essential for plant growth and metabolic processes.</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market for crop micronutrients is expanding as a result of factors like rising public awareness of the advantages of crop micronutrients for crop productivity and yields. </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7736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403146-1FFA-87C5-5EC9-6A9F6D589B53}"/>
              </a:ext>
            </a:extLst>
          </p:cNvPr>
          <p:cNvSpPr/>
          <p:nvPr/>
        </p:nvSpPr>
        <p:spPr>
          <a:xfrm>
            <a:off x="5109644" y="1101619"/>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8.3</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0" name="Chart 9">
            <a:extLst>
              <a:ext uri="{FF2B5EF4-FFF2-40B4-BE49-F238E27FC236}">
                <a16:creationId xmlns:a16="http://schemas.microsoft.com/office/drawing/2014/main" id="{F377F530-66F6-710B-EC1D-129C6B77F28A}"/>
              </a:ext>
            </a:extLst>
          </p:cNvPr>
          <p:cNvGraphicFramePr/>
          <p:nvPr>
            <p:extLst>
              <p:ext uri="{D42A27DB-BD31-4B8C-83A1-F6EECF244321}">
                <p14:modId xmlns:p14="http://schemas.microsoft.com/office/powerpoint/2010/main" val="2548321596"/>
              </p:ext>
            </p:extLst>
          </p:nvPr>
        </p:nvGraphicFramePr>
        <p:xfrm>
          <a:off x="85261" y="3187940"/>
          <a:ext cx="8790534" cy="1817529"/>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72428A9B-8C7E-D74B-5971-8EA3580370A0}"/>
              </a:ext>
            </a:extLst>
          </p:cNvPr>
          <p:cNvSpPr/>
          <p:nvPr/>
        </p:nvSpPr>
        <p:spPr>
          <a:xfrm>
            <a:off x="1480437" y="3047630"/>
            <a:ext cx="29754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6.</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1</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a:extLst>
              <a:ext uri="{FF2B5EF4-FFF2-40B4-BE49-F238E27FC236}">
                <a16:creationId xmlns:a16="http://schemas.microsoft.com/office/drawing/2014/main" id="{F8C0D8F7-4BFA-4725-5787-6802DDD343A4}"/>
              </a:ext>
            </a:extLst>
          </p:cNvPr>
          <p:cNvSpPr/>
          <p:nvPr/>
        </p:nvSpPr>
        <p:spPr>
          <a:xfrm>
            <a:off x="5651337" y="2937797"/>
            <a:ext cx="2485166"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7.</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6</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71985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Global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a:t>
            </a:r>
            <a:r>
              <a:rPr lang="en-US" sz="1100" b="1" dirty="0">
                <a:latin typeface="Arial" panose="020B0604020202020204" pitchFamily="34" charset="0"/>
                <a:ea typeface="Verdana" panose="020B0604030504040204" pitchFamily="34" charset="0"/>
                <a:cs typeface="Arial" panose="020B0604020202020204" pitchFamily="34" charset="0"/>
              </a:rPr>
              <a:t>2</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t>
            </a:r>
            <a:r>
              <a:rPr lang="en-US" sz="1100" b="1" dirty="0">
                <a:latin typeface="Arial" panose="020B0604020202020204" pitchFamily="34" charset="0"/>
                <a:ea typeface="Verdana" panose="020B0604030504040204" pitchFamily="34" charset="0"/>
                <a:cs typeface="Arial" panose="020B0604020202020204" pitchFamily="34" charset="0"/>
              </a:rPr>
              <a:t>Global</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t>
            </a:r>
            <a:r>
              <a:rPr lang="en-US" sz="1100" b="1" dirty="0">
                <a:latin typeface="Arial" panose="020B0604020202020204" pitchFamily="34" charset="0"/>
                <a:ea typeface="Verdana" panose="020B0604030504040204" pitchFamily="34" charset="0"/>
                <a:cs typeface="Arial" panose="020B0604020202020204" pitchFamily="34" charset="0"/>
              </a:rPr>
              <a:t>Plant Micronutrients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Market, By Type,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graphicFrame>
        <p:nvGraphicFramePr>
          <p:cNvPr id="10" name="Chart 9">
            <a:extLst>
              <a:ext uri="{FF2B5EF4-FFF2-40B4-BE49-F238E27FC236}">
                <a16:creationId xmlns:a16="http://schemas.microsoft.com/office/drawing/2014/main" id="{C5C88631-8DC7-4761-9947-E05552C23663}"/>
              </a:ext>
            </a:extLst>
          </p:cNvPr>
          <p:cNvGraphicFramePr/>
          <p:nvPr>
            <p:extLst>
              <p:ext uri="{D42A27DB-BD31-4B8C-83A1-F6EECF244321}">
                <p14:modId xmlns:p14="http://schemas.microsoft.com/office/powerpoint/2010/main" val="3185163165"/>
              </p:ext>
            </p:extLst>
          </p:nvPr>
        </p:nvGraphicFramePr>
        <p:xfrm>
          <a:off x="0" y="1047447"/>
          <a:ext cx="9303657" cy="299405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68AFD663-2023-3805-CF3F-C89CC56318FD}"/>
              </a:ext>
            </a:extLst>
          </p:cNvPr>
          <p:cNvSpPr/>
          <p:nvPr/>
        </p:nvSpPr>
        <p:spPr>
          <a:xfrm>
            <a:off x="176733" y="4833316"/>
            <a:ext cx="8790534" cy="1321497"/>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Zinc Sulphate is the most demanded micronutrient globally, having a market share of more than 30%, and it stood at USD 1.4 billion in FY2021.</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the forecast period, it is expected that zinc sulphate will dominate the plant micronutrients with a market share of over 30%.</a:t>
            </a:r>
            <a:endParaRPr lang="en-IN" sz="1200"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2225450"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B50F86B-714F-2F04-A50E-6DF4E33B905F}"/>
              </a:ext>
            </a:extLst>
          </p:cNvPr>
          <p:cNvSpPr txBox="1"/>
          <p:nvPr/>
        </p:nvSpPr>
        <p:spPr>
          <a:xfrm>
            <a:off x="3674252"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5067744"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6523456"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7978689" y="417264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a:t>
            </a:r>
            <a:endParaRPr lang="en-IN" sz="1000"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419013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2" name="TextBox 21">
            <a:extLst>
              <a:ext uri="{FF2B5EF4-FFF2-40B4-BE49-F238E27FC236}">
                <a16:creationId xmlns:a16="http://schemas.microsoft.com/office/drawing/2014/main" id="{EEA607AA-D3C0-779D-897E-A2F71D71EC45}"/>
              </a:ext>
            </a:extLst>
          </p:cNvPr>
          <p:cNvSpPr txBox="1"/>
          <p:nvPr/>
        </p:nvSpPr>
        <p:spPr>
          <a:xfrm>
            <a:off x="184352" y="4585703"/>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49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Global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3: </a:t>
            </a:r>
            <a:r>
              <a:rPr lang="en-US" sz="1100" b="1" dirty="0">
                <a:latin typeface="Arial" panose="020B0604020202020204" pitchFamily="34" charset="0"/>
                <a:ea typeface="Verdana" panose="020B0604030504040204" pitchFamily="34" charset="0"/>
                <a:cs typeface="Arial" panose="020B0604020202020204" pitchFamily="34" charset="0"/>
              </a:rPr>
              <a:t>Global</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t>
            </a:r>
            <a:r>
              <a:rPr lang="en-US" sz="1100" b="1" dirty="0">
                <a:latin typeface="Arial" panose="020B0604020202020204" pitchFamily="34" charset="0"/>
                <a:ea typeface="Verdana" panose="020B0604030504040204" pitchFamily="34" charset="0"/>
                <a:cs typeface="Arial" panose="020B0604020202020204" pitchFamily="34" charset="0"/>
              </a:rPr>
              <a:t>Plant Micronutrients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a:t>
            </a:r>
            <a:r>
              <a:rPr lang="en-US" sz="1100" b="1" dirty="0">
                <a:latin typeface="Arial" panose="020B0604020202020204" pitchFamily="34" charset="0"/>
                <a:ea typeface="Verdana" panose="020B0604030504040204" pitchFamily="34" charset="0"/>
                <a:cs typeface="Arial" panose="020B0604020202020204" pitchFamily="34" charset="0"/>
              </a:rPr>
              <a:t>, 2019, 2021, 2025F, 2027F</a:t>
            </a:r>
            <a:endPar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4851967-95E2-0828-4C1A-EF965945E799}"/>
              </a:ext>
            </a:extLst>
          </p:cNvPr>
          <p:cNvSpPr txBox="1"/>
          <p:nvPr/>
        </p:nvSpPr>
        <p:spPr>
          <a:xfrm>
            <a:off x="2210933"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a:t>
            </a:r>
            <a:r>
              <a:rPr lang="en-IN" sz="1000" b="1" dirty="0">
                <a:latin typeface="Arial" panose="020B0604020202020204" pitchFamily="34" charset="0"/>
                <a:cs typeface="Arial" panose="020B0604020202020204" pitchFamily="34" charset="0"/>
              </a:rPr>
              <a:t>118</a:t>
            </a:r>
          </a:p>
        </p:txBody>
      </p:sp>
      <p:sp>
        <p:nvSpPr>
          <p:cNvPr id="16" name="TextBox 15">
            <a:extLst>
              <a:ext uri="{FF2B5EF4-FFF2-40B4-BE49-F238E27FC236}">
                <a16:creationId xmlns:a16="http://schemas.microsoft.com/office/drawing/2014/main" id="{5B50F86B-714F-2F04-A50E-6DF4E33B905F}"/>
              </a:ext>
            </a:extLst>
          </p:cNvPr>
          <p:cNvSpPr txBox="1"/>
          <p:nvPr/>
        </p:nvSpPr>
        <p:spPr>
          <a:xfrm>
            <a:off x="3659738"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3539</a:t>
            </a:r>
            <a:endParaRPr lang="en-IN" sz="10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BD11680-E8A4-1CB6-13E0-1013449A469D}"/>
              </a:ext>
            </a:extLst>
          </p:cNvPr>
          <p:cNvSpPr txBox="1"/>
          <p:nvPr/>
        </p:nvSpPr>
        <p:spPr>
          <a:xfrm>
            <a:off x="5053232"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3954</a:t>
            </a:r>
            <a:endParaRPr lang="en-IN"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6B8F6B-524C-61E1-9FC4-05FB547B1025}"/>
              </a:ext>
            </a:extLst>
          </p:cNvPr>
          <p:cNvSpPr txBox="1"/>
          <p:nvPr/>
        </p:nvSpPr>
        <p:spPr>
          <a:xfrm>
            <a:off x="6552482" y="5203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5243</a:t>
            </a:r>
            <a:endParaRPr lang="en-IN" sz="1000" b="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A9119B-708E-7F3F-FBC0-640061A61B37}"/>
              </a:ext>
            </a:extLst>
          </p:cNvPr>
          <p:cNvSpPr txBox="1"/>
          <p:nvPr/>
        </p:nvSpPr>
        <p:spPr>
          <a:xfrm>
            <a:off x="8036749" y="518864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a:t>
            </a:r>
            <a:r>
              <a:rPr lang="en-IN" sz="1000" b="1" dirty="0">
                <a:latin typeface="Arial" panose="020B0604020202020204" pitchFamily="34" charset="0"/>
                <a:cs typeface="Arial" panose="020B0604020202020204" pitchFamily="34" charset="0"/>
              </a:rPr>
              <a:t>100</a:t>
            </a:r>
          </a:p>
        </p:txBody>
      </p:sp>
      <p:sp>
        <p:nvSpPr>
          <p:cNvPr id="21" name="TextBox 20">
            <a:extLst>
              <a:ext uri="{FF2B5EF4-FFF2-40B4-BE49-F238E27FC236}">
                <a16:creationId xmlns:a16="http://schemas.microsoft.com/office/drawing/2014/main" id="{3FACF1EE-9EAF-113B-1E62-059F3426DA36}"/>
              </a:ext>
            </a:extLst>
          </p:cNvPr>
          <p:cNvSpPr txBox="1"/>
          <p:nvPr/>
        </p:nvSpPr>
        <p:spPr>
          <a:xfrm>
            <a:off x="141223" y="520613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graphicFrame>
        <p:nvGraphicFramePr>
          <p:cNvPr id="2" name="Chart 1">
            <a:extLst>
              <a:ext uri="{FF2B5EF4-FFF2-40B4-BE49-F238E27FC236}">
                <a16:creationId xmlns:a16="http://schemas.microsoft.com/office/drawing/2014/main" id="{18D49895-8021-8EF8-1D1B-2BA5E64A060F}"/>
              </a:ext>
            </a:extLst>
          </p:cNvPr>
          <p:cNvGraphicFramePr/>
          <p:nvPr>
            <p:extLst>
              <p:ext uri="{D42A27DB-BD31-4B8C-83A1-F6EECF244321}">
                <p14:modId xmlns:p14="http://schemas.microsoft.com/office/powerpoint/2010/main" val="624213807"/>
              </p:ext>
            </p:extLst>
          </p:nvPr>
        </p:nvGraphicFramePr>
        <p:xfrm>
          <a:off x="0" y="1099638"/>
          <a:ext cx="9303657" cy="382359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D86DF83-C97D-315E-3D3C-5B9EA8AE03A3}"/>
              </a:ext>
            </a:extLst>
          </p:cNvPr>
          <p:cNvSpPr txBox="1"/>
          <p:nvPr/>
        </p:nvSpPr>
        <p:spPr>
          <a:xfrm>
            <a:off x="0" y="5664530"/>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6811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Boron In Agriculture | Borates Today">
            <a:extLst>
              <a:ext uri="{FF2B5EF4-FFF2-40B4-BE49-F238E27FC236}">
                <a16:creationId xmlns:a16="http://schemas.microsoft.com/office/drawing/2014/main" id="{60719ABD-B35F-CD44-6B2D-03A2F50250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31" r="6669"/>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AF5176-BAB7-CD88-1AF1-32B92A44E93A}"/>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100" b="1" dirty="0">
                <a:solidFill>
                  <a:schemeClr val="tx1">
                    <a:lumMod val="85000"/>
                    <a:lumOff val="15000"/>
                  </a:schemeClr>
                </a:solidFill>
                <a:latin typeface="+mj-lt"/>
                <a:ea typeface="+mj-ea"/>
                <a:cs typeface="+mj-cs"/>
              </a:rPr>
              <a:t>India Plant Micronutrients Market Outlook</a:t>
            </a:r>
          </a:p>
        </p:txBody>
      </p:sp>
      <p:cxnSp>
        <p:nvCxnSpPr>
          <p:cNvPr id="3081" name="Straight Connector 308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9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India Plant Micronutrients Market, By Value &amp; Volume</a:t>
            </a: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86737"/>
            <a:ext cx="8790534" cy="16214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Plant Micronutrients market stood at USD 0.6 billion and is expected to reach USD 1.1 billion at a CAGR of 9.2%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Micronutrients are essential for a balanced diet and a great tool for farmers to improve crop quality and yield</a:t>
            </a:r>
            <a:r>
              <a:rPr lang="en-US" sz="1200" dirty="0">
                <a:solidFill>
                  <a:srgbClr val="FF0000"/>
                </a:solidFill>
                <a:latin typeface="Arial" panose="020B0604020202020204" pitchFamily="34" charset="0"/>
                <a:ea typeface="Verdana" panose="020B0604030504040204" pitchFamily="34" charset="0"/>
                <a:cs typeface="Arial" panose="020B0604020202020204" pitchFamily="34" charset="0"/>
              </a:rPr>
              <a:t>.</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market value for agricultural micronutrients has increased as a result of the expanding trend of biofortification in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mungbean</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wheat, maize, potatoes, and sweet potatoes</a:t>
            </a:r>
            <a:r>
              <a:rPr lang="en-US" sz="1200" dirty="0">
                <a:solidFill>
                  <a:srgbClr val="FF0000"/>
                </a:solidFill>
                <a:latin typeface="Arial" panose="020B0604020202020204" pitchFamily="34" charset="0"/>
                <a:ea typeface="Verdana" panose="020B0604030504040204" pitchFamily="34" charset="0"/>
                <a:cs typeface="Arial" panose="020B0604020202020204" pitchFamily="34" charset="0"/>
              </a:rPr>
              <a:t>.</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8280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2CA7A99C-D162-FF8D-E286-A3125BA77561}"/>
              </a:ext>
            </a:extLst>
          </p:cNvPr>
          <p:cNvGraphicFramePr/>
          <p:nvPr>
            <p:extLst>
              <p:ext uri="{D42A27DB-BD31-4B8C-83A1-F6EECF244321}">
                <p14:modId xmlns:p14="http://schemas.microsoft.com/office/powerpoint/2010/main" val="3907940684"/>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EFA1080-1EC4-27ED-1D27-1CBD88D92A11}"/>
              </a:ext>
            </a:extLst>
          </p:cNvPr>
          <p:cNvSpPr txBox="1"/>
          <p:nvPr/>
        </p:nvSpPr>
        <p:spPr>
          <a:xfrm>
            <a:off x="132585" y="716478"/>
            <a:ext cx="9396425" cy="31489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4: India Plant Micronutrients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12" name="Rectangle 11">
            <a:extLst>
              <a:ext uri="{FF2B5EF4-FFF2-40B4-BE49-F238E27FC236}">
                <a16:creationId xmlns:a16="http://schemas.microsoft.com/office/drawing/2014/main" id="{89C5A29E-88A5-A621-870B-8CDFFB71E6F7}"/>
              </a:ext>
            </a:extLst>
          </p:cNvPr>
          <p:cNvSpPr/>
          <p:nvPr/>
        </p:nvSpPr>
        <p:spPr>
          <a:xfrm>
            <a:off x="1328037" y="1119567"/>
            <a:ext cx="297544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8.8</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C20C22A1-16D1-DB62-B677-9E73BAE82BE6}"/>
              </a:ext>
            </a:extLst>
          </p:cNvPr>
          <p:cNvSpPr/>
          <p:nvPr/>
        </p:nvSpPr>
        <p:spPr>
          <a:xfrm>
            <a:off x="5346538" y="1099817"/>
            <a:ext cx="2400671"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427B9D58-3C3C-0366-3C98-E9C283AE06D9}"/>
              </a:ext>
            </a:extLst>
          </p:cNvPr>
          <p:cNvGraphicFramePr/>
          <p:nvPr>
            <p:extLst>
              <p:ext uri="{D42A27DB-BD31-4B8C-83A1-F6EECF244321}">
                <p14:modId xmlns:p14="http://schemas.microsoft.com/office/powerpoint/2010/main" val="424502007"/>
              </p:ext>
            </p:extLst>
          </p:nvPr>
        </p:nvGraphicFramePr>
        <p:xfrm>
          <a:off x="284986" y="3179204"/>
          <a:ext cx="8790534" cy="1817529"/>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B9E25D75-1146-4A42-C5FD-9161C2182BC3}"/>
              </a:ext>
            </a:extLst>
          </p:cNvPr>
          <p:cNvSpPr/>
          <p:nvPr/>
        </p:nvSpPr>
        <p:spPr>
          <a:xfrm>
            <a:off x="1328037" y="3061684"/>
            <a:ext cx="29754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8.3</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79C46571-A602-5E1C-09D6-47BC74654B38}"/>
              </a:ext>
            </a:extLst>
          </p:cNvPr>
          <p:cNvSpPr/>
          <p:nvPr/>
        </p:nvSpPr>
        <p:spPr>
          <a:xfrm>
            <a:off x="5346537" y="3061684"/>
            <a:ext cx="2400672"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8.8</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8378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5: India Plant Micronutrients Market, By Type,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sp>
        <p:nvSpPr>
          <p:cNvPr id="2" name="Rectangle 1">
            <a:extLst>
              <a:ext uri="{FF2B5EF4-FFF2-40B4-BE49-F238E27FC236}">
                <a16:creationId xmlns:a16="http://schemas.microsoft.com/office/drawing/2014/main" id="{68AFD663-2023-3805-CF3F-C89CC56318FD}"/>
              </a:ext>
            </a:extLst>
          </p:cNvPr>
          <p:cNvSpPr/>
          <p:nvPr/>
        </p:nvSpPr>
        <p:spPr>
          <a:xfrm>
            <a:off x="176733" y="5310825"/>
            <a:ext cx="8790534" cy="843988"/>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Zinc Sulphate remains the highest demanded micronutrient in India in terms of value, having a market share of more than 40%, and it stood at USD 0.2 billion in FY2021.</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7BBD2B48-E2A5-DACA-44E7-7AB536729501}"/>
              </a:ext>
            </a:extLst>
          </p:cNvPr>
          <p:cNvGraphicFramePr/>
          <p:nvPr>
            <p:extLst>
              <p:ext uri="{D42A27DB-BD31-4B8C-83A1-F6EECF244321}">
                <p14:modId xmlns:p14="http://schemas.microsoft.com/office/powerpoint/2010/main" val="3874119701"/>
              </p:ext>
            </p:extLst>
          </p:nvPr>
        </p:nvGraphicFramePr>
        <p:xfrm>
          <a:off x="0" y="1047447"/>
          <a:ext cx="9303657" cy="35364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43D3157-C28C-C44B-2928-53A580E670DF}"/>
              </a:ext>
            </a:extLst>
          </p:cNvPr>
          <p:cNvSpPr txBox="1"/>
          <p:nvPr/>
        </p:nvSpPr>
        <p:spPr>
          <a:xfrm>
            <a:off x="2225450" y="463758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0.4</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067062-A839-AA62-E496-DF391F4E0A5E}"/>
              </a:ext>
            </a:extLst>
          </p:cNvPr>
          <p:cNvSpPr txBox="1"/>
          <p:nvPr/>
        </p:nvSpPr>
        <p:spPr>
          <a:xfrm>
            <a:off x="3674252" y="463758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88B464-1990-6263-CD4D-635D1147D1E3}"/>
              </a:ext>
            </a:extLst>
          </p:cNvPr>
          <p:cNvSpPr txBox="1"/>
          <p:nvPr/>
        </p:nvSpPr>
        <p:spPr>
          <a:xfrm>
            <a:off x="5067744" y="463758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0.6</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C1D269D-2870-C78B-F8B6-18AE161FD31E}"/>
              </a:ext>
            </a:extLst>
          </p:cNvPr>
          <p:cNvSpPr txBox="1"/>
          <p:nvPr/>
        </p:nvSpPr>
        <p:spPr>
          <a:xfrm>
            <a:off x="6523456" y="463758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0.9</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51D922B-3ED2-8E73-4C12-9D43FB5DB54B}"/>
              </a:ext>
            </a:extLst>
          </p:cNvPr>
          <p:cNvSpPr txBox="1"/>
          <p:nvPr/>
        </p:nvSpPr>
        <p:spPr>
          <a:xfrm>
            <a:off x="7978689" y="4666133"/>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1.1</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D037192-C561-9B16-5BDB-4A3F54B40E11}"/>
              </a:ext>
            </a:extLst>
          </p:cNvPr>
          <p:cNvSpPr txBox="1"/>
          <p:nvPr/>
        </p:nvSpPr>
        <p:spPr>
          <a:xfrm>
            <a:off x="141223" y="4640081"/>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14" name="TextBox 13">
            <a:extLst>
              <a:ext uri="{FF2B5EF4-FFF2-40B4-BE49-F238E27FC236}">
                <a16:creationId xmlns:a16="http://schemas.microsoft.com/office/drawing/2014/main" id="{6C4872F9-A4E9-B55A-4BBC-A8033E900E76}"/>
              </a:ext>
            </a:extLst>
          </p:cNvPr>
          <p:cNvSpPr txBox="1"/>
          <p:nvPr/>
        </p:nvSpPr>
        <p:spPr>
          <a:xfrm>
            <a:off x="132586" y="4995069"/>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91139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6: India Plant Micronutrients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0630F171-E880-FEE6-3276-108E486445BE}"/>
              </a:ext>
            </a:extLst>
          </p:cNvPr>
          <p:cNvGraphicFramePr/>
          <p:nvPr>
            <p:extLst>
              <p:ext uri="{D42A27DB-BD31-4B8C-83A1-F6EECF244321}">
                <p14:modId xmlns:p14="http://schemas.microsoft.com/office/powerpoint/2010/main" val="1929551627"/>
              </p:ext>
            </p:extLst>
          </p:nvPr>
        </p:nvGraphicFramePr>
        <p:xfrm>
          <a:off x="0" y="1047446"/>
          <a:ext cx="9303657" cy="42713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84FFFFE-81CB-5B64-0A4A-92A78C65E56C}"/>
              </a:ext>
            </a:extLst>
          </p:cNvPr>
          <p:cNvSpPr txBox="1"/>
          <p:nvPr/>
        </p:nvSpPr>
        <p:spPr>
          <a:xfrm>
            <a:off x="2225450"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356</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A06F68-7A4C-64B5-E61E-704D21136E17}"/>
              </a:ext>
            </a:extLst>
          </p:cNvPr>
          <p:cNvSpPr txBox="1"/>
          <p:nvPr/>
        </p:nvSpPr>
        <p:spPr>
          <a:xfrm>
            <a:off x="3674252"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411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F68A4D-567D-5389-72D7-296B38030C21}"/>
              </a:ext>
            </a:extLst>
          </p:cNvPr>
          <p:cNvSpPr txBox="1"/>
          <p:nvPr/>
        </p:nvSpPr>
        <p:spPr>
          <a:xfrm>
            <a:off x="5067744"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489</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41D350C-A602-EF7F-C10E-04B39CF6E14B}"/>
              </a:ext>
            </a:extLst>
          </p:cNvPr>
          <p:cNvSpPr txBox="1"/>
          <p:nvPr/>
        </p:nvSpPr>
        <p:spPr>
          <a:xfrm>
            <a:off x="6528806"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685</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CDB914-25C7-8247-6C32-F4C9424AFAB1}"/>
              </a:ext>
            </a:extLst>
          </p:cNvPr>
          <p:cNvSpPr txBox="1"/>
          <p:nvPr/>
        </p:nvSpPr>
        <p:spPr>
          <a:xfrm>
            <a:off x="7978689" y="507253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814</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DE94568-74A9-33C6-698F-D4E642D9E566}"/>
              </a:ext>
            </a:extLst>
          </p:cNvPr>
          <p:cNvSpPr txBox="1"/>
          <p:nvPr/>
        </p:nvSpPr>
        <p:spPr>
          <a:xfrm>
            <a:off x="141223" y="509002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sp>
        <p:nvSpPr>
          <p:cNvPr id="14" name="TextBox 13">
            <a:extLst>
              <a:ext uri="{FF2B5EF4-FFF2-40B4-BE49-F238E27FC236}">
                <a16:creationId xmlns:a16="http://schemas.microsoft.com/office/drawing/2014/main" id="{4C9551A3-CF2D-A6F0-19B5-DF9B3DE47A29}"/>
              </a:ext>
            </a:extLst>
          </p:cNvPr>
          <p:cNvSpPr txBox="1"/>
          <p:nvPr/>
        </p:nvSpPr>
        <p:spPr>
          <a:xfrm>
            <a:off x="79240" y="5715206"/>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37610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7: India Plant Micronutrients Market, By </a:t>
            </a:r>
            <a:r>
              <a:rPr lang="en-US" sz="1100" b="1" dirty="0">
                <a:latin typeface="Arial" panose="020B0604020202020204" pitchFamily="34" charset="0"/>
                <a:ea typeface="Verdana" panose="020B0604030504040204" pitchFamily="34" charset="0"/>
                <a:cs typeface="Arial" panose="020B0604020202020204" pitchFamily="34" charset="0"/>
              </a:rPr>
              <a:t>Region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sp>
        <p:nvSpPr>
          <p:cNvPr id="2" name="Rectangle 1">
            <a:extLst>
              <a:ext uri="{FF2B5EF4-FFF2-40B4-BE49-F238E27FC236}">
                <a16:creationId xmlns:a16="http://schemas.microsoft.com/office/drawing/2014/main" id="{68AFD663-2023-3805-CF3F-C89CC56318FD}"/>
              </a:ext>
            </a:extLst>
          </p:cNvPr>
          <p:cNvSpPr/>
          <p:nvPr/>
        </p:nvSpPr>
        <p:spPr>
          <a:xfrm>
            <a:off x="176733" y="4905886"/>
            <a:ext cx="8790534" cy="1321497"/>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South Region holds the largest market share in plant micronutrients market with highest consumption of fertilizers in the FY 2020-21.</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the forecast period, it is expected that south region will dominate the plant micronutrients market with a market share of over 30%.</a:t>
            </a:r>
            <a:endParaRPr lang="en-IN" sz="1200"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7BBD2B48-E2A5-DACA-44E7-7AB536729501}"/>
              </a:ext>
            </a:extLst>
          </p:cNvPr>
          <p:cNvGraphicFramePr/>
          <p:nvPr>
            <p:extLst>
              <p:ext uri="{D42A27DB-BD31-4B8C-83A1-F6EECF244321}">
                <p14:modId xmlns:p14="http://schemas.microsoft.com/office/powerpoint/2010/main" val="2564203960"/>
              </p:ext>
            </p:extLst>
          </p:nvPr>
        </p:nvGraphicFramePr>
        <p:xfrm>
          <a:off x="-420914" y="998410"/>
          <a:ext cx="9584485" cy="386387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43D3157-C28C-C44B-2928-53A580E670DF}"/>
              </a:ext>
            </a:extLst>
          </p:cNvPr>
          <p:cNvSpPr txBox="1"/>
          <p:nvPr/>
        </p:nvSpPr>
        <p:spPr>
          <a:xfrm>
            <a:off x="2225450"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0.4</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067062-A839-AA62-E496-DF391F4E0A5E}"/>
              </a:ext>
            </a:extLst>
          </p:cNvPr>
          <p:cNvSpPr txBox="1"/>
          <p:nvPr/>
        </p:nvSpPr>
        <p:spPr>
          <a:xfrm>
            <a:off x="3674252"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0.5</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88B464-1990-6263-CD4D-635D1147D1E3}"/>
              </a:ext>
            </a:extLst>
          </p:cNvPr>
          <p:cNvSpPr txBox="1"/>
          <p:nvPr/>
        </p:nvSpPr>
        <p:spPr>
          <a:xfrm>
            <a:off x="5067744"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0.6</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C1D269D-2870-C78B-F8B6-18AE161FD31E}"/>
              </a:ext>
            </a:extLst>
          </p:cNvPr>
          <p:cNvSpPr txBox="1"/>
          <p:nvPr/>
        </p:nvSpPr>
        <p:spPr>
          <a:xfrm>
            <a:off x="6523456"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0.9</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51D922B-3ED2-8E73-4C12-9D43FB5DB54B}"/>
              </a:ext>
            </a:extLst>
          </p:cNvPr>
          <p:cNvSpPr txBox="1"/>
          <p:nvPr/>
        </p:nvSpPr>
        <p:spPr>
          <a:xfrm>
            <a:off x="7978689" y="417264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1.1</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D037192-C561-9B16-5BDB-4A3F54B40E11}"/>
              </a:ext>
            </a:extLst>
          </p:cNvPr>
          <p:cNvSpPr txBox="1"/>
          <p:nvPr/>
        </p:nvSpPr>
        <p:spPr>
          <a:xfrm>
            <a:off x="141223" y="419013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10" name="TextBox 9">
            <a:extLst>
              <a:ext uri="{FF2B5EF4-FFF2-40B4-BE49-F238E27FC236}">
                <a16:creationId xmlns:a16="http://schemas.microsoft.com/office/drawing/2014/main" id="{EEBED703-E659-7C55-1C7A-AA4EA2D786FF}"/>
              </a:ext>
            </a:extLst>
          </p:cNvPr>
          <p:cNvSpPr txBox="1"/>
          <p:nvPr/>
        </p:nvSpPr>
        <p:spPr>
          <a:xfrm>
            <a:off x="198802" y="4562194"/>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84213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8: India Plant Micronutrients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7" name="TextBox 6">
            <a:extLst>
              <a:ext uri="{FF2B5EF4-FFF2-40B4-BE49-F238E27FC236}">
                <a16:creationId xmlns:a16="http://schemas.microsoft.com/office/drawing/2014/main" id="{C84FFFFE-81CB-5B64-0A4A-92A78C65E56C}"/>
              </a:ext>
            </a:extLst>
          </p:cNvPr>
          <p:cNvSpPr txBox="1"/>
          <p:nvPr/>
        </p:nvSpPr>
        <p:spPr>
          <a:xfrm>
            <a:off x="2225450" y="520363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356</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A06F68-7A4C-64B5-E61E-704D21136E17}"/>
              </a:ext>
            </a:extLst>
          </p:cNvPr>
          <p:cNvSpPr txBox="1"/>
          <p:nvPr/>
        </p:nvSpPr>
        <p:spPr>
          <a:xfrm>
            <a:off x="3674252" y="520363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411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F68A4D-567D-5389-72D7-296B38030C21}"/>
              </a:ext>
            </a:extLst>
          </p:cNvPr>
          <p:cNvSpPr txBox="1"/>
          <p:nvPr/>
        </p:nvSpPr>
        <p:spPr>
          <a:xfrm>
            <a:off x="5067744" y="520363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489</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41D350C-A602-EF7F-C10E-04B39CF6E14B}"/>
              </a:ext>
            </a:extLst>
          </p:cNvPr>
          <p:cNvSpPr txBox="1"/>
          <p:nvPr/>
        </p:nvSpPr>
        <p:spPr>
          <a:xfrm>
            <a:off x="6528806" y="520363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685</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CDB914-25C7-8247-6C32-F4C9424AFAB1}"/>
              </a:ext>
            </a:extLst>
          </p:cNvPr>
          <p:cNvSpPr txBox="1"/>
          <p:nvPr/>
        </p:nvSpPr>
        <p:spPr>
          <a:xfrm>
            <a:off x="7978689" y="518864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814</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DE94568-74A9-33C6-698F-D4E642D9E566}"/>
              </a:ext>
            </a:extLst>
          </p:cNvPr>
          <p:cNvSpPr txBox="1"/>
          <p:nvPr/>
        </p:nvSpPr>
        <p:spPr>
          <a:xfrm>
            <a:off x="141223" y="5206137"/>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graphicFrame>
        <p:nvGraphicFramePr>
          <p:cNvPr id="10" name="Chart 9">
            <a:extLst>
              <a:ext uri="{FF2B5EF4-FFF2-40B4-BE49-F238E27FC236}">
                <a16:creationId xmlns:a16="http://schemas.microsoft.com/office/drawing/2014/main" id="{574F09C5-37CA-F6EB-FE33-AD47E1F11F66}"/>
              </a:ext>
            </a:extLst>
          </p:cNvPr>
          <p:cNvGraphicFramePr/>
          <p:nvPr>
            <p:extLst>
              <p:ext uri="{D42A27DB-BD31-4B8C-83A1-F6EECF244321}">
                <p14:modId xmlns:p14="http://schemas.microsoft.com/office/powerpoint/2010/main" val="3092395752"/>
              </p:ext>
            </p:extLst>
          </p:nvPr>
        </p:nvGraphicFramePr>
        <p:xfrm>
          <a:off x="-140086" y="998409"/>
          <a:ext cx="9303657" cy="4190237"/>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0BDB5321-A523-6314-50F2-319D93165EAC}"/>
              </a:ext>
            </a:extLst>
          </p:cNvPr>
          <p:cNvSpPr txBox="1"/>
          <p:nvPr/>
        </p:nvSpPr>
        <p:spPr>
          <a:xfrm>
            <a:off x="79240" y="5831319"/>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14116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36597A6-AEB7-402A-A276-750D0AD59938}"/>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Report Content</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grpSp>
        <p:nvGrpSpPr>
          <p:cNvPr id="66" name="Group 65">
            <a:extLst>
              <a:ext uri="{FF2B5EF4-FFF2-40B4-BE49-F238E27FC236}">
                <a16:creationId xmlns:a16="http://schemas.microsoft.com/office/drawing/2014/main" id="{38A2D368-8B5A-4D00-9E3E-E671A6E654CF}"/>
              </a:ext>
            </a:extLst>
          </p:cNvPr>
          <p:cNvGrpSpPr/>
          <p:nvPr/>
        </p:nvGrpSpPr>
        <p:grpSpPr>
          <a:xfrm>
            <a:off x="269629" y="2357779"/>
            <a:ext cx="8607156" cy="432000"/>
            <a:chOff x="269628" y="1428602"/>
            <a:chExt cx="8607156" cy="432000"/>
          </a:xfrm>
        </p:grpSpPr>
        <p:sp>
          <p:nvSpPr>
            <p:cNvPr id="13" name="Rectangle 12">
              <a:extLst>
                <a:ext uri="{FF2B5EF4-FFF2-40B4-BE49-F238E27FC236}">
                  <a16:creationId xmlns:a16="http://schemas.microsoft.com/office/drawing/2014/main" id="{85A58BBF-A1CF-4391-A7AB-A1734776E62C}"/>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3</a:t>
              </a:r>
            </a:p>
          </p:txBody>
        </p:sp>
        <p:sp>
          <p:nvSpPr>
            <p:cNvPr id="14" name="Rectangle 13">
              <a:extLst>
                <a:ext uri="{FF2B5EF4-FFF2-40B4-BE49-F238E27FC236}">
                  <a16:creationId xmlns:a16="http://schemas.microsoft.com/office/drawing/2014/main" id="{7462E6A0-487A-4A47-9FA6-9A063D6BE947}"/>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EXECUTIVE SUMMARY</a:t>
              </a:r>
            </a:p>
          </p:txBody>
        </p:sp>
        <p:sp>
          <p:nvSpPr>
            <p:cNvPr id="15" name="Rectangle 14">
              <a:extLst>
                <a:ext uri="{FF2B5EF4-FFF2-40B4-BE49-F238E27FC236}">
                  <a16:creationId xmlns:a16="http://schemas.microsoft.com/office/drawing/2014/main" id="{EC795056-BC3B-423B-A654-DED756A687AF}"/>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B684E558-C713-48F3-8AA5-8A21449119E0}"/>
              </a:ext>
            </a:extLst>
          </p:cNvPr>
          <p:cNvGrpSpPr/>
          <p:nvPr/>
        </p:nvGrpSpPr>
        <p:grpSpPr>
          <a:xfrm>
            <a:off x="269628" y="940744"/>
            <a:ext cx="8597944" cy="366059"/>
            <a:chOff x="269628" y="940731"/>
            <a:chExt cx="8597944" cy="366059"/>
          </a:xfrm>
        </p:grpSpPr>
        <p:sp>
          <p:nvSpPr>
            <p:cNvPr id="18" name="Rectangle 17">
              <a:extLst>
                <a:ext uri="{FF2B5EF4-FFF2-40B4-BE49-F238E27FC236}">
                  <a16:creationId xmlns:a16="http://schemas.microsoft.com/office/drawing/2014/main" id="{F809A87C-BC0A-40D9-A062-32606D225CFA}"/>
                </a:ext>
              </a:extLst>
            </p:cNvPr>
            <p:cNvSpPr/>
            <p:nvPr/>
          </p:nvSpPr>
          <p:spPr>
            <a:xfrm>
              <a:off x="269628" y="940731"/>
              <a:ext cx="760310"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Sl. No.</a:t>
              </a:r>
            </a:p>
          </p:txBody>
        </p:sp>
        <p:sp>
          <p:nvSpPr>
            <p:cNvPr id="17" name="Rectangle 16">
              <a:extLst>
                <a:ext uri="{FF2B5EF4-FFF2-40B4-BE49-F238E27FC236}">
                  <a16:creationId xmlns:a16="http://schemas.microsoft.com/office/drawing/2014/main" id="{A64D4178-B3F5-427E-8756-98039D1D51A1}"/>
                </a:ext>
              </a:extLst>
            </p:cNvPr>
            <p:cNvSpPr/>
            <p:nvPr/>
          </p:nvSpPr>
          <p:spPr>
            <a:xfrm>
              <a:off x="1260424" y="940731"/>
              <a:ext cx="6505515"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Report Content</a:t>
              </a:r>
            </a:p>
          </p:txBody>
        </p:sp>
        <p:sp>
          <p:nvSpPr>
            <p:cNvPr id="19" name="Rectangle 18">
              <a:extLst>
                <a:ext uri="{FF2B5EF4-FFF2-40B4-BE49-F238E27FC236}">
                  <a16:creationId xmlns:a16="http://schemas.microsoft.com/office/drawing/2014/main" id="{472BE265-1A4F-4B6A-B72B-C9D1F1A25D5E}"/>
                </a:ext>
              </a:extLst>
            </p:cNvPr>
            <p:cNvSpPr/>
            <p:nvPr/>
          </p:nvSpPr>
          <p:spPr>
            <a:xfrm>
              <a:off x="7996426" y="940731"/>
              <a:ext cx="871146"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bg1"/>
                  </a:solidFill>
                  <a:latin typeface="Arial" panose="020B0604020202020204" pitchFamily="34" charset="0"/>
                  <a:ea typeface="Verdana" panose="020B0604030504040204" pitchFamily="34" charset="0"/>
                  <a:cs typeface="Arial" panose="020B0604020202020204" pitchFamily="34" charset="0"/>
                </a:rPr>
                <a:t>Page No.</a:t>
              </a:r>
            </a:p>
          </p:txBody>
        </p:sp>
      </p:grpSp>
      <p:sp>
        <p:nvSpPr>
          <p:cNvPr id="56" name="Rectangle 55">
            <a:extLst>
              <a:ext uri="{FF2B5EF4-FFF2-40B4-BE49-F238E27FC236}">
                <a16:creationId xmlns:a16="http://schemas.microsoft.com/office/drawing/2014/main" id="{C515920A-47CD-4222-8A98-3DF6654D58B4}"/>
              </a:ext>
            </a:extLst>
          </p:cNvPr>
          <p:cNvSpPr/>
          <p:nvPr/>
        </p:nvSpPr>
        <p:spPr>
          <a:xfrm>
            <a:off x="179402" y="814167"/>
            <a:ext cx="8785225" cy="5732408"/>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2C38A76E-819B-4630-8DB3-2EF4B7CD1271}"/>
              </a:ext>
            </a:extLst>
          </p:cNvPr>
          <p:cNvGrpSpPr/>
          <p:nvPr/>
        </p:nvGrpSpPr>
        <p:grpSpPr>
          <a:xfrm>
            <a:off x="271903" y="1345838"/>
            <a:ext cx="8607156" cy="432000"/>
            <a:chOff x="269628" y="1356032"/>
            <a:chExt cx="8607156" cy="432000"/>
          </a:xfrm>
        </p:grpSpPr>
        <p:sp>
          <p:nvSpPr>
            <p:cNvPr id="51" name="Rectangle 50">
              <a:extLst>
                <a:ext uri="{FF2B5EF4-FFF2-40B4-BE49-F238E27FC236}">
                  <a16:creationId xmlns:a16="http://schemas.microsoft.com/office/drawing/2014/main" id="{035EDABA-6EE8-4099-B834-7EC1895840F6}"/>
                </a:ext>
              </a:extLst>
            </p:cNvPr>
            <p:cNvSpPr/>
            <p:nvPr/>
          </p:nvSpPr>
          <p:spPr>
            <a:xfrm>
              <a:off x="269628" y="135603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sp>
          <p:nvSpPr>
            <p:cNvPr id="52" name="Rectangle 51">
              <a:extLst>
                <a:ext uri="{FF2B5EF4-FFF2-40B4-BE49-F238E27FC236}">
                  <a16:creationId xmlns:a16="http://schemas.microsoft.com/office/drawing/2014/main" id="{997CB4A2-88F5-4263-98D3-814815D5F030}"/>
                </a:ext>
              </a:extLst>
            </p:cNvPr>
            <p:cNvSpPr/>
            <p:nvPr/>
          </p:nvSpPr>
          <p:spPr>
            <a:xfrm>
              <a:off x="1260425" y="135603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PRODUCT OVERVIEW</a:t>
              </a:r>
            </a:p>
          </p:txBody>
        </p:sp>
        <p:sp>
          <p:nvSpPr>
            <p:cNvPr id="53" name="Rectangle 52">
              <a:extLst>
                <a:ext uri="{FF2B5EF4-FFF2-40B4-BE49-F238E27FC236}">
                  <a16:creationId xmlns:a16="http://schemas.microsoft.com/office/drawing/2014/main" id="{4BC16F19-2378-449D-92F3-CA67AB4B3CB9}"/>
                </a:ext>
              </a:extLst>
            </p:cNvPr>
            <p:cNvSpPr/>
            <p:nvPr/>
          </p:nvSpPr>
          <p:spPr>
            <a:xfrm>
              <a:off x="8005638" y="135603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90DEDDE7-18DC-450E-8003-90E64BE31D41}"/>
              </a:ext>
            </a:extLst>
          </p:cNvPr>
          <p:cNvGrpSpPr/>
          <p:nvPr/>
        </p:nvGrpSpPr>
        <p:grpSpPr>
          <a:xfrm>
            <a:off x="269629" y="1840592"/>
            <a:ext cx="8607156" cy="432000"/>
            <a:chOff x="269628" y="2069636"/>
            <a:chExt cx="8607156" cy="432000"/>
          </a:xfrm>
        </p:grpSpPr>
        <p:sp>
          <p:nvSpPr>
            <p:cNvPr id="64" name="Rectangle 63">
              <a:extLst>
                <a:ext uri="{FF2B5EF4-FFF2-40B4-BE49-F238E27FC236}">
                  <a16:creationId xmlns:a16="http://schemas.microsoft.com/office/drawing/2014/main" id="{C311D55B-4FF5-467C-9EE0-261071B6ED81}"/>
                </a:ext>
              </a:extLst>
            </p:cNvPr>
            <p:cNvSpPr/>
            <p:nvPr/>
          </p:nvSpPr>
          <p:spPr>
            <a:xfrm>
              <a:off x="269628" y="2069636"/>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2</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0956DFAA-E9C5-49D6-9D38-DE6868BC8049}"/>
                </a:ext>
              </a:extLst>
            </p:cNvPr>
            <p:cNvSpPr/>
            <p:nvPr/>
          </p:nvSpPr>
          <p:spPr>
            <a:xfrm>
              <a:off x="1260425" y="2069636"/>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RESEARCH METHODOLOGY</a:t>
              </a:r>
            </a:p>
          </p:txBody>
        </p:sp>
        <p:sp>
          <p:nvSpPr>
            <p:cNvPr id="70" name="Rectangle 69">
              <a:extLst>
                <a:ext uri="{FF2B5EF4-FFF2-40B4-BE49-F238E27FC236}">
                  <a16:creationId xmlns:a16="http://schemas.microsoft.com/office/drawing/2014/main" id="{33FF7E41-E009-4306-941F-C6604F16315A}"/>
                </a:ext>
              </a:extLst>
            </p:cNvPr>
            <p:cNvSpPr/>
            <p:nvPr/>
          </p:nvSpPr>
          <p:spPr>
            <a:xfrm>
              <a:off x="8005638" y="2069636"/>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6</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Rectangle 1">
            <a:extLst>
              <a:ext uri="{FF2B5EF4-FFF2-40B4-BE49-F238E27FC236}">
                <a16:creationId xmlns:a16="http://schemas.microsoft.com/office/drawing/2014/main" id="{0D00F030-E22A-D41C-02F1-141FCFCE122E}"/>
              </a:ext>
            </a:extLst>
          </p:cNvPr>
          <p:cNvSpPr/>
          <p:nvPr/>
        </p:nvSpPr>
        <p:spPr>
          <a:xfrm>
            <a:off x="269627" y="3362833"/>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C9ED302-E670-DA48-152E-0D2A42348E96}"/>
              </a:ext>
            </a:extLst>
          </p:cNvPr>
          <p:cNvSpPr/>
          <p:nvPr/>
        </p:nvSpPr>
        <p:spPr>
          <a:xfrm>
            <a:off x="1260423" y="3362833"/>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INDIA </a:t>
            </a:r>
            <a:r>
              <a:rPr lang="en-US" sz="1200" b="1" kern="0" dirty="0">
                <a:solidFill>
                  <a:srgbClr val="44546A">
                    <a:lumMod val="25000"/>
                  </a:srgbClr>
                </a:solidFill>
                <a:latin typeface="Arial" panose="020B0604020202020204" pitchFamily="34" charset="0"/>
                <a:cs typeface="Arial" panose="020B0604020202020204" pitchFamily="34" charset="0"/>
              </a:rPr>
              <a:t>PLANT MICRONUTRIENTS</a:t>
            </a: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 MARKET OUTLOOK</a:t>
            </a:r>
          </a:p>
        </p:txBody>
      </p:sp>
      <p:sp>
        <p:nvSpPr>
          <p:cNvPr id="5" name="Rectangle 4">
            <a:extLst>
              <a:ext uri="{FF2B5EF4-FFF2-40B4-BE49-F238E27FC236}">
                <a16:creationId xmlns:a16="http://schemas.microsoft.com/office/drawing/2014/main" id="{EE9E1390-A2AE-2FCE-769B-529A47484487}"/>
              </a:ext>
            </a:extLst>
          </p:cNvPr>
          <p:cNvSpPr/>
          <p:nvPr/>
        </p:nvSpPr>
        <p:spPr>
          <a:xfrm>
            <a:off x="8004432" y="3363952"/>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5</a:t>
            </a:r>
          </a:p>
        </p:txBody>
      </p:sp>
      <p:sp>
        <p:nvSpPr>
          <p:cNvPr id="7" name="Rectangle 6">
            <a:extLst>
              <a:ext uri="{FF2B5EF4-FFF2-40B4-BE49-F238E27FC236}">
                <a16:creationId xmlns:a16="http://schemas.microsoft.com/office/drawing/2014/main" id="{FE0FE7E2-6A61-5C2B-1574-89169B3B2067}"/>
              </a:ext>
            </a:extLst>
          </p:cNvPr>
          <p:cNvSpPr/>
          <p:nvPr/>
        </p:nvSpPr>
        <p:spPr>
          <a:xfrm>
            <a:off x="268421" y="3878687"/>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6</a:t>
            </a:r>
          </a:p>
        </p:txBody>
      </p:sp>
      <p:sp>
        <p:nvSpPr>
          <p:cNvPr id="8" name="Rectangle 7">
            <a:extLst>
              <a:ext uri="{FF2B5EF4-FFF2-40B4-BE49-F238E27FC236}">
                <a16:creationId xmlns:a16="http://schemas.microsoft.com/office/drawing/2014/main" id="{5552C761-573F-C91C-F03F-FC62B63F01B4}"/>
              </a:ext>
            </a:extLst>
          </p:cNvPr>
          <p:cNvSpPr/>
          <p:nvPr/>
        </p:nvSpPr>
        <p:spPr>
          <a:xfrm>
            <a:off x="1259218" y="3878687"/>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SUPPLY AND DEMAND ANALYSIS </a:t>
            </a:r>
          </a:p>
        </p:txBody>
      </p:sp>
      <p:sp>
        <p:nvSpPr>
          <p:cNvPr id="9" name="Rectangle 8">
            <a:extLst>
              <a:ext uri="{FF2B5EF4-FFF2-40B4-BE49-F238E27FC236}">
                <a16:creationId xmlns:a16="http://schemas.microsoft.com/office/drawing/2014/main" id="{68B7EA66-4BA5-EDB6-B928-2EB376083C7C}"/>
              </a:ext>
            </a:extLst>
          </p:cNvPr>
          <p:cNvSpPr/>
          <p:nvPr/>
        </p:nvSpPr>
        <p:spPr>
          <a:xfrm>
            <a:off x="8004432" y="3878687"/>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7E6DFC62-A6BE-91BB-7093-3B8C87FAA5E2}"/>
              </a:ext>
            </a:extLst>
          </p:cNvPr>
          <p:cNvGrpSpPr/>
          <p:nvPr/>
        </p:nvGrpSpPr>
        <p:grpSpPr>
          <a:xfrm>
            <a:off x="268422" y="2866142"/>
            <a:ext cx="8607156" cy="432000"/>
            <a:chOff x="269628" y="1428602"/>
            <a:chExt cx="8607156" cy="432000"/>
          </a:xfrm>
        </p:grpSpPr>
        <p:sp>
          <p:nvSpPr>
            <p:cNvPr id="6" name="Rectangle 5">
              <a:extLst>
                <a:ext uri="{FF2B5EF4-FFF2-40B4-BE49-F238E27FC236}">
                  <a16:creationId xmlns:a16="http://schemas.microsoft.com/office/drawing/2014/main" id="{08E18DD8-321D-D3DF-600B-5A4FAB333E90}"/>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p>
          </p:txBody>
        </p:sp>
        <p:sp>
          <p:nvSpPr>
            <p:cNvPr id="10" name="Rectangle 9">
              <a:extLst>
                <a:ext uri="{FF2B5EF4-FFF2-40B4-BE49-F238E27FC236}">
                  <a16:creationId xmlns:a16="http://schemas.microsoft.com/office/drawing/2014/main" id="{8E9CE344-26DF-D0B0-3E9B-B1DA0C9AEE79}"/>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GLOBAL </a:t>
              </a:r>
              <a:r>
                <a:rPr lang="en-US" sz="1200" b="1" kern="0" dirty="0">
                  <a:solidFill>
                    <a:srgbClr val="44546A">
                      <a:lumMod val="25000"/>
                    </a:srgbClr>
                  </a:solidFill>
                  <a:latin typeface="Arial" panose="020B0604020202020204" pitchFamily="34" charset="0"/>
                  <a:cs typeface="Arial" panose="020B0604020202020204" pitchFamily="34" charset="0"/>
                </a:rPr>
                <a:t>PLANT MICRONUTRIENTS</a:t>
              </a:r>
              <a:r>
                <a:rPr kumimoji="0" lang="en-US"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 MARKET OUTLOOK</a:t>
              </a:r>
            </a:p>
          </p:txBody>
        </p:sp>
        <p:sp>
          <p:nvSpPr>
            <p:cNvPr id="12" name="Rectangle 11">
              <a:extLst>
                <a:ext uri="{FF2B5EF4-FFF2-40B4-BE49-F238E27FC236}">
                  <a16:creationId xmlns:a16="http://schemas.microsoft.com/office/drawing/2014/main" id="{5F1B604A-DBD6-ED5E-B835-47E1DB742BF1}"/>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r>
                <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grpSp>
      <p:sp>
        <p:nvSpPr>
          <p:cNvPr id="16" name="Rectangle 15">
            <a:extLst>
              <a:ext uri="{FF2B5EF4-FFF2-40B4-BE49-F238E27FC236}">
                <a16:creationId xmlns:a16="http://schemas.microsoft.com/office/drawing/2014/main" id="{85C7197D-6B83-326A-53B2-B2AF276C2BD3}"/>
              </a:ext>
            </a:extLst>
          </p:cNvPr>
          <p:cNvSpPr/>
          <p:nvPr/>
        </p:nvSpPr>
        <p:spPr>
          <a:xfrm>
            <a:off x="271397" y="4381045"/>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E5FBD343-2C9B-E58B-70FB-65E6D2387B0B}"/>
              </a:ext>
            </a:extLst>
          </p:cNvPr>
          <p:cNvSpPr/>
          <p:nvPr/>
        </p:nvSpPr>
        <p:spPr>
          <a:xfrm>
            <a:off x="1262194" y="4381045"/>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IMPORT &amp; EXPORT</a:t>
            </a:r>
          </a:p>
        </p:txBody>
      </p:sp>
      <p:sp>
        <p:nvSpPr>
          <p:cNvPr id="21" name="Rectangle 20">
            <a:extLst>
              <a:ext uri="{FF2B5EF4-FFF2-40B4-BE49-F238E27FC236}">
                <a16:creationId xmlns:a16="http://schemas.microsoft.com/office/drawing/2014/main" id="{2AE60425-DDE1-0848-6BD4-904E4E4888B1}"/>
              </a:ext>
            </a:extLst>
          </p:cNvPr>
          <p:cNvSpPr/>
          <p:nvPr/>
        </p:nvSpPr>
        <p:spPr>
          <a:xfrm>
            <a:off x="8007408" y="4381045"/>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99BB3AC5-E729-100F-5694-A70B2CCE5EE0}"/>
              </a:ext>
            </a:extLst>
          </p:cNvPr>
          <p:cNvSpPr/>
          <p:nvPr/>
        </p:nvSpPr>
        <p:spPr>
          <a:xfrm>
            <a:off x="271397" y="4907603"/>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A8B7BFB5-2BA6-76F4-F983-ECAF2E756B97}"/>
              </a:ext>
            </a:extLst>
          </p:cNvPr>
          <p:cNvSpPr/>
          <p:nvPr/>
        </p:nvSpPr>
        <p:spPr>
          <a:xfrm>
            <a:off x="1262194" y="4907603"/>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PRICE BENCHMARKING</a:t>
            </a:r>
          </a:p>
        </p:txBody>
      </p:sp>
      <p:sp>
        <p:nvSpPr>
          <p:cNvPr id="24" name="Rectangle 23">
            <a:extLst>
              <a:ext uri="{FF2B5EF4-FFF2-40B4-BE49-F238E27FC236}">
                <a16:creationId xmlns:a16="http://schemas.microsoft.com/office/drawing/2014/main" id="{E30C7AB4-864E-7599-82F7-C935E30198EE}"/>
              </a:ext>
            </a:extLst>
          </p:cNvPr>
          <p:cNvSpPr/>
          <p:nvPr/>
        </p:nvSpPr>
        <p:spPr>
          <a:xfrm>
            <a:off x="8007408" y="4907603"/>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39</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A29FB32-1F6B-5B89-8602-E9CD6373E757}"/>
              </a:ext>
            </a:extLst>
          </p:cNvPr>
          <p:cNvSpPr/>
          <p:nvPr/>
        </p:nvSpPr>
        <p:spPr>
          <a:xfrm>
            <a:off x="284903" y="5422848"/>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9</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CCC49951-ECA5-C448-03BE-BE589AE585F9}"/>
              </a:ext>
            </a:extLst>
          </p:cNvPr>
          <p:cNvSpPr/>
          <p:nvPr/>
        </p:nvSpPr>
        <p:spPr>
          <a:xfrm>
            <a:off x="1277183" y="5422848"/>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schemeClr val="tx1"/>
                </a:solidFill>
                <a:latin typeface="Arial" panose="020B0604020202020204" pitchFamily="34" charset="0"/>
              </a:rPr>
              <a:t>VALUE CHAIN ANALYSIS</a:t>
            </a:r>
            <a:endParaRPr kumimoji="0" lang="en-IN" sz="1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
        <p:nvSpPr>
          <p:cNvPr id="27" name="Rectangle 26">
            <a:extLst>
              <a:ext uri="{FF2B5EF4-FFF2-40B4-BE49-F238E27FC236}">
                <a16:creationId xmlns:a16="http://schemas.microsoft.com/office/drawing/2014/main" id="{9F4A0298-D5DA-401F-A8E0-B09714D77839}"/>
              </a:ext>
            </a:extLst>
          </p:cNvPr>
          <p:cNvSpPr/>
          <p:nvPr/>
        </p:nvSpPr>
        <p:spPr>
          <a:xfrm>
            <a:off x="8014668" y="5422848"/>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47</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A28E309-F90C-F1DA-02CD-8B6A273A711E}"/>
              </a:ext>
            </a:extLst>
          </p:cNvPr>
          <p:cNvSpPr/>
          <p:nvPr/>
        </p:nvSpPr>
        <p:spPr>
          <a:xfrm>
            <a:off x="277649" y="5938098"/>
            <a:ext cx="760311"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10</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48ABDC08-F66C-F713-F1CC-E884314144A3}"/>
              </a:ext>
            </a:extLst>
          </p:cNvPr>
          <p:cNvSpPr/>
          <p:nvPr/>
        </p:nvSpPr>
        <p:spPr>
          <a:xfrm>
            <a:off x="1269929" y="5938098"/>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kern="0" dirty="0">
                <a:solidFill>
                  <a:srgbClr val="44546A">
                    <a:lumMod val="25000"/>
                  </a:srgbClr>
                </a:solidFill>
                <a:latin typeface="Arial" panose="020B0604020202020204" pitchFamily="34" charset="0"/>
                <a:cs typeface="Arial" panose="020B0604020202020204" pitchFamily="34" charset="0"/>
              </a:rPr>
              <a:t>COMPETITIVE LANDSCAPE</a:t>
            </a:r>
          </a:p>
        </p:txBody>
      </p:sp>
      <p:sp>
        <p:nvSpPr>
          <p:cNvPr id="30" name="Rectangle 29">
            <a:extLst>
              <a:ext uri="{FF2B5EF4-FFF2-40B4-BE49-F238E27FC236}">
                <a16:creationId xmlns:a16="http://schemas.microsoft.com/office/drawing/2014/main" id="{8EEE1EF5-191A-D881-5827-D425C4A3D9F4}"/>
              </a:ext>
            </a:extLst>
          </p:cNvPr>
          <p:cNvSpPr/>
          <p:nvPr/>
        </p:nvSpPr>
        <p:spPr>
          <a:xfrm>
            <a:off x="8007414" y="5938098"/>
            <a:ext cx="871147"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50</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830105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India Plant Micronutrients Market Share, By Company, By Volume</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D9B67669-4B06-A512-2B38-971F1259C3E0}"/>
              </a:ext>
            </a:extLst>
          </p:cNvPr>
          <p:cNvGraphicFramePr/>
          <p:nvPr>
            <p:extLst>
              <p:ext uri="{D42A27DB-BD31-4B8C-83A1-F6EECF244321}">
                <p14:modId xmlns:p14="http://schemas.microsoft.com/office/powerpoint/2010/main" val="2330252905"/>
              </p:ext>
            </p:extLst>
          </p:nvPr>
        </p:nvGraphicFramePr>
        <p:xfrm>
          <a:off x="1494970" y="1291770"/>
          <a:ext cx="6139543" cy="3207659"/>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8D86F2AB-D607-F482-39E8-61AFA50F0D20}"/>
              </a:ext>
            </a:extLst>
          </p:cNvPr>
          <p:cNvSpPr/>
          <p:nvPr/>
        </p:nvSpPr>
        <p:spPr>
          <a:xfrm>
            <a:off x="132586" y="5109030"/>
            <a:ext cx="8790534" cy="928913"/>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Clean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Agro</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Fertilizer and Chemical Private Limited holds the major share in the India Plant Micronutrients market with 17.2%, followed by Deepak Fertilizers and Petrochemicals Corporation Limited holding 13.3% of market. </a:t>
            </a:r>
          </a:p>
        </p:txBody>
      </p:sp>
    </p:spTree>
    <p:extLst>
      <p:ext uri="{BB962C8B-B14F-4D97-AF65-F5344CB8AC3E}">
        <p14:creationId xmlns:p14="http://schemas.microsoft.com/office/powerpoint/2010/main" val="218921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9F5944A2-F869-CC38-9D41-9BFF7753B8A5}"/>
              </a:ext>
            </a:extLst>
          </p:cNvPr>
          <p:cNvSpPr txBox="1"/>
          <p:nvPr/>
        </p:nvSpPr>
        <p:spPr>
          <a:xfrm>
            <a:off x="195134" y="1881735"/>
            <a:ext cx="2833818" cy="307190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500" b="1" kern="1200" dirty="0">
                <a:solidFill>
                  <a:srgbClr val="FFFFFF"/>
                </a:solidFill>
                <a:latin typeface="+mj-lt"/>
                <a:ea typeface="+mj-ea"/>
                <a:cs typeface="+mj-cs"/>
              </a:rPr>
              <a:t>North India Plant Micronutrients Market Outlook</a:t>
            </a:r>
          </a:p>
        </p:txBody>
      </p:sp>
      <p:pic>
        <p:nvPicPr>
          <p:cNvPr id="3" name="Picture 2" descr="Map&#10;&#10;Description automatically generated">
            <a:extLst>
              <a:ext uri="{FF2B5EF4-FFF2-40B4-BE49-F238E27FC236}">
                <a16:creationId xmlns:a16="http://schemas.microsoft.com/office/drawing/2014/main" id="{6CCADDCF-5DBC-4E84-FC73-8F14AE66FB5E}"/>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9630"/>
          <a:stretch/>
        </p:blipFill>
        <p:spPr>
          <a:xfrm>
            <a:off x="3376821" y="630468"/>
            <a:ext cx="5419311" cy="5597064"/>
          </a:xfrm>
          <a:prstGeom prst="rect">
            <a:avLst/>
          </a:prstGeom>
        </p:spPr>
      </p:pic>
      <p:sp>
        <p:nvSpPr>
          <p:cNvPr id="5" name="TextBox 4">
            <a:extLst>
              <a:ext uri="{FF2B5EF4-FFF2-40B4-BE49-F238E27FC236}">
                <a16:creationId xmlns:a16="http://schemas.microsoft.com/office/drawing/2014/main" id="{7EBC8F82-1285-B30C-0D2D-1B8CF77186F6}"/>
              </a:ext>
            </a:extLst>
          </p:cNvPr>
          <p:cNvSpPr txBox="1"/>
          <p:nvPr/>
        </p:nvSpPr>
        <p:spPr>
          <a:xfrm>
            <a:off x="7228114" y="2046514"/>
            <a:ext cx="1291772" cy="71120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137581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North India Plant Micronutrients Market, By Value &amp; Volume</a:t>
            </a:r>
          </a:p>
        </p:txBody>
      </p:sp>
      <p:sp>
        <p:nvSpPr>
          <p:cNvPr id="15" name="Rectangle 14">
            <a:extLst>
              <a:ext uri="{FF2B5EF4-FFF2-40B4-BE49-F238E27FC236}">
                <a16:creationId xmlns:a16="http://schemas.microsoft.com/office/drawing/2014/main" id="{A39D9758-2688-4343-B51C-C1DA097FEF93}"/>
              </a:ext>
            </a:extLst>
          </p:cNvPr>
          <p:cNvSpPr/>
          <p:nvPr/>
        </p:nvSpPr>
        <p:spPr>
          <a:xfrm>
            <a:off x="176733" y="4890339"/>
            <a:ext cx="8790534" cy="16214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North India Plant Micronutrients market stood at USD 0.2 billion in 2021 and is expected to reach USD 0.3 billion at a CAGR of 9.3%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terms of volume, the market stood at 149.3 KT in 2021, and is expected to reach 249.1 KT at a CAGR of 8.9%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Increasing population pressure and overexploitation of productive lands creates serious problem of lowering the fertility status of soil and it leads to deterioration of soil.</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8280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2CA7A99C-D162-FF8D-E286-A3125BA77561}"/>
              </a:ext>
            </a:extLst>
          </p:cNvPr>
          <p:cNvGraphicFramePr/>
          <p:nvPr>
            <p:extLst>
              <p:ext uri="{D42A27DB-BD31-4B8C-83A1-F6EECF244321}">
                <p14:modId xmlns:p14="http://schemas.microsoft.com/office/powerpoint/2010/main" val="869093160"/>
              </p:ext>
            </p:extLst>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EFA1080-1EC4-27ED-1D27-1CBD88D92A11}"/>
              </a:ext>
            </a:extLst>
          </p:cNvPr>
          <p:cNvSpPr txBox="1"/>
          <p:nvPr/>
        </p:nvSpPr>
        <p:spPr>
          <a:xfrm>
            <a:off x="132585" y="716478"/>
            <a:ext cx="9396425" cy="31489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9: North India Plant Micronutrients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12" name="Rectangle 11">
            <a:extLst>
              <a:ext uri="{FF2B5EF4-FFF2-40B4-BE49-F238E27FC236}">
                <a16:creationId xmlns:a16="http://schemas.microsoft.com/office/drawing/2014/main" id="{89C5A29E-88A5-A621-870B-8CDFFB71E6F7}"/>
              </a:ext>
            </a:extLst>
          </p:cNvPr>
          <p:cNvSpPr/>
          <p:nvPr/>
        </p:nvSpPr>
        <p:spPr>
          <a:xfrm>
            <a:off x="1328037" y="1119567"/>
            <a:ext cx="297544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8.8</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C20C22A1-16D1-DB62-B677-9E73BAE82BE6}"/>
              </a:ext>
            </a:extLst>
          </p:cNvPr>
          <p:cNvSpPr/>
          <p:nvPr/>
        </p:nvSpPr>
        <p:spPr>
          <a:xfrm>
            <a:off x="5346538" y="1099817"/>
            <a:ext cx="2400671"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427B9D58-3C3C-0366-3C98-E9C283AE06D9}"/>
              </a:ext>
            </a:extLst>
          </p:cNvPr>
          <p:cNvGraphicFramePr/>
          <p:nvPr>
            <p:extLst>
              <p:ext uri="{D42A27DB-BD31-4B8C-83A1-F6EECF244321}">
                <p14:modId xmlns:p14="http://schemas.microsoft.com/office/powerpoint/2010/main" val="2275849794"/>
              </p:ext>
            </p:extLst>
          </p:nvPr>
        </p:nvGraphicFramePr>
        <p:xfrm>
          <a:off x="284986" y="3179204"/>
          <a:ext cx="8790534" cy="1817529"/>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B9E25D75-1146-4A42-C5FD-9161C2182BC3}"/>
              </a:ext>
            </a:extLst>
          </p:cNvPr>
          <p:cNvSpPr/>
          <p:nvPr/>
        </p:nvSpPr>
        <p:spPr>
          <a:xfrm>
            <a:off x="1328037" y="3061684"/>
            <a:ext cx="29754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8.3</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79C46571-A602-5E1C-09D6-47BC74654B38}"/>
              </a:ext>
            </a:extLst>
          </p:cNvPr>
          <p:cNvSpPr/>
          <p:nvPr/>
        </p:nvSpPr>
        <p:spPr>
          <a:xfrm>
            <a:off x="5346537" y="3061684"/>
            <a:ext cx="2400672"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8.9</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4378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North India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10:North India Plant Micronutrients Market, By Type,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7BBD2B48-E2A5-DACA-44E7-7AB536729501}"/>
              </a:ext>
            </a:extLst>
          </p:cNvPr>
          <p:cNvGraphicFramePr/>
          <p:nvPr>
            <p:extLst>
              <p:ext uri="{D42A27DB-BD31-4B8C-83A1-F6EECF244321}">
                <p14:modId xmlns:p14="http://schemas.microsoft.com/office/powerpoint/2010/main" val="2198872952"/>
              </p:ext>
            </p:extLst>
          </p:nvPr>
        </p:nvGraphicFramePr>
        <p:xfrm>
          <a:off x="0" y="1047447"/>
          <a:ext cx="9303657" cy="439004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43D3157-C28C-C44B-2928-53A580E670DF}"/>
              </a:ext>
            </a:extLst>
          </p:cNvPr>
          <p:cNvSpPr txBox="1"/>
          <p:nvPr/>
        </p:nvSpPr>
        <p:spPr>
          <a:xfrm>
            <a:off x="2225450" y="533426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067062-A839-AA62-E496-DF391F4E0A5E}"/>
              </a:ext>
            </a:extLst>
          </p:cNvPr>
          <p:cNvSpPr txBox="1"/>
          <p:nvPr/>
        </p:nvSpPr>
        <p:spPr>
          <a:xfrm>
            <a:off x="3674252" y="533426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88B464-1990-6263-CD4D-635D1147D1E3}"/>
              </a:ext>
            </a:extLst>
          </p:cNvPr>
          <p:cNvSpPr txBox="1"/>
          <p:nvPr/>
        </p:nvSpPr>
        <p:spPr>
          <a:xfrm>
            <a:off x="5038715" y="533426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C1D269D-2870-C78B-F8B6-18AE161FD31E}"/>
              </a:ext>
            </a:extLst>
          </p:cNvPr>
          <p:cNvSpPr txBox="1"/>
          <p:nvPr/>
        </p:nvSpPr>
        <p:spPr>
          <a:xfrm>
            <a:off x="6523456" y="5334267"/>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0.3</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51D922B-3ED2-8E73-4C12-9D43FB5DB54B}"/>
              </a:ext>
            </a:extLst>
          </p:cNvPr>
          <p:cNvSpPr txBox="1"/>
          <p:nvPr/>
        </p:nvSpPr>
        <p:spPr>
          <a:xfrm>
            <a:off x="7961930" y="532621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0.3</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D037192-C561-9B16-5BDB-4A3F54B40E11}"/>
              </a:ext>
            </a:extLst>
          </p:cNvPr>
          <p:cNvSpPr txBox="1"/>
          <p:nvPr/>
        </p:nvSpPr>
        <p:spPr>
          <a:xfrm>
            <a:off x="141223" y="5336767"/>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10" name="TextBox 9">
            <a:extLst>
              <a:ext uri="{FF2B5EF4-FFF2-40B4-BE49-F238E27FC236}">
                <a16:creationId xmlns:a16="http://schemas.microsoft.com/office/drawing/2014/main" id="{400653AE-C6B6-6ED3-6CFE-213E85785348}"/>
              </a:ext>
            </a:extLst>
          </p:cNvPr>
          <p:cNvSpPr txBox="1"/>
          <p:nvPr/>
        </p:nvSpPr>
        <p:spPr>
          <a:xfrm>
            <a:off x="198802" y="5672412"/>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62343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62313" y="198391"/>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North India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11: North India Plant Micronutrients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0630F171-E880-FEE6-3276-108E486445BE}"/>
              </a:ext>
            </a:extLst>
          </p:cNvPr>
          <p:cNvGraphicFramePr/>
          <p:nvPr>
            <p:extLst>
              <p:ext uri="{D42A27DB-BD31-4B8C-83A1-F6EECF244321}">
                <p14:modId xmlns:p14="http://schemas.microsoft.com/office/powerpoint/2010/main" val="2070250209"/>
              </p:ext>
            </p:extLst>
          </p:nvPr>
        </p:nvGraphicFramePr>
        <p:xfrm>
          <a:off x="38433" y="1047446"/>
          <a:ext cx="9303657" cy="466069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84FFFFE-81CB-5B64-0A4A-92A78C65E56C}"/>
              </a:ext>
            </a:extLst>
          </p:cNvPr>
          <p:cNvSpPr txBox="1"/>
          <p:nvPr/>
        </p:nvSpPr>
        <p:spPr>
          <a:xfrm>
            <a:off x="2225450" y="52471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108</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A06F68-7A4C-64B5-E61E-704D21136E17}"/>
              </a:ext>
            </a:extLst>
          </p:cNvPr>
          <p:cNvSpPr txBox="1"/>
          <p:nvPr/>
        </p:nvSpPr>
        <p:spPr>
          <a:xfrm>
            <a:off x="3674252" y="52471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125</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F68A4D-567D-5389-72D7-296B38030C21}"/>
              </a:ext>
            </a:extLst>
          </p:cNvPr>
          <p:cNvSpPr txBox="1"/>
          <p:nvPr/>
        </p:nvSpPr>
        <p:spPr>
          <a:xfrm>
            <a:off x="5067744" y="52471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149</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41D350C-A602-EF7F-C10E-04B39CF6E14B}"/>
              </a:ext>
            </a:extLst>
          </p:cNvPr>
          <p:cNvSpPr txBox="1"/>
          <p:nvPr/>
        </p:nvSpPr>
        <p:spPr>
          <a:xfrm>
            <a:off x="6528806" y="524717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209</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CDB914-25C7-8247-6C32-F4C9424AFAB1}"/>
              </a:ext>
            </a:extLst>
          </p:cNvPr>
          <p:cNvSpPr txBox="1"/>
          <p:nvPr/>
        </p:nvSpPr>
        <p:spPr>
          <a:xfrm>
            <a:off x="7978689" y="523218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249</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DE94568-74A9-33C6-698F-D4E642D9E566}"/>
              </a:ext>
            </a:extLst>
          </p:cNvPr>
          <p:cNvSpPr txBox="1"/>
          <p:nvPr/>
        </p:nvSpPr>
        <p:spPr>
          <a:xfrm>
            <a:off x="141223" y="524967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sp>
        <p:nvSpPr>
          <p:cNvPr id="10" name="TextBox 9">
            <a:extLst>
              <a:ext uri="{FF2B5EF4-FFF2-40B4-BE49-F238E27FC236}">
                <a16:creationId xmlns:a16="http://schemas.microsoft.com/office/drawing/2014/main" id="{F2CFC652-8777-332B-2CC0-480A45C5571C}"/>
              </a:ext>
            </a:extLst>
          </p:cNvPr>
          <p:cNvSpPr txBox="1"/>
          <p:nvPr/>
        </p:nvSpPr>
        <p:spPr>
          <a:xfrm>
            <a:off x="38433" y="5708138"/>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471833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9F5944A2-F869-CC38-9D41-9BFF7753B8A5}"/>
              </a:ext>
            </a:extLst>
          </p:cNvPr>
          <p:cNvSpPr txBox="1"/>
          <p:nvPr/>
        </p:nvSpPr>
        <p:spPr>
          <a:xfrm>
            <a:off x="195134" y="1881735"/>
            <a:ext cx="2833818" cy="307190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500" b="1" dirty="0">
                <a:solidFill>
                  <a:srgbClr val="FFFFFF"/>
                </a:solidFill>
                <a:latin typeface="+mj-lt"/>
                <a:ea typeface="+mj-ea"/>
                <a:cs typeface="+mj-cs"/>
              </a:rPr>
              <a:t>West</a:t>
            </a:r>
            <a:r>
              <a:rPr lang="en-US" sz="3500" b="1" kern="1200" dirty="0">
                <a:solidFill>
                  <a:srgbClr val="FFFFFF"/>
                </a:solidFill>
                <a:latin typeface="+mj-lt"/>
                <a:ea typeface="+mj-ea"/>
                <a:cs typeface="+mj-cs"/>
              </a:rPr>
              <a:t> India Plant Micronutrients Market Outlook</a:t>
            </a:r>
          </a:p>
        </p:txBody>
      </p:sp>
      <p:pic>
        <p:nvPicPr>
          <p:cNvPr id="6" name="Picture 5" descr="Map&#10;&#10;Description automatically generated">
            <a:extLst>
              <a:ext uri="{FF2B5EF4-FFF2-40B4-BE49-F238E27FC236}">
                <a16:creationId xmlns:a16="http://schemas.microsoft.com/office/drawing/2014/main" id="{240671AA-5D2E-CF84-A99E-86655AC15EED}"/>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10688"/>
          <a:stretch/>
        </p:blipFill>
        <p:spPr>
          <a:xfrm>
            <a:off x="3176720" y="657359"/>
            <a:ext cx="5910295" cy="5543281"/>
          </a:xfrm>
          <a:prstGeom prst="rect">
            <a:avLst/>
          </a:prstGeom>
        </p:spPr>
      </p:pic>
      <p:sp>
        <p:nvSpPr>
          <p:cNvPr id="7" name="TextBox 6">
            <a:extLst>
              <a:ext uri="{FF2B5EF4-FFF2-40B4-BE49-F238E27FC236}">
                <a16:creationId xmlns:a16="http://schemas.microsoft.com/office/drawing/2014/main" id="{767414E0-13ED-528F-D567-F0DAC4F0C3D7}"/>
              </a:ext>
            </a:extLst>
          </p:cNvPr>
          <p:cNvSpPr txBox="1"/>
          <p:nvPr/>
        </p:nvSpPr>
        <p:spPr>
          <a:xfrm>
            <a:off x="6299200" y="986971"/>
            <a:ext cx="2380343" cy="71120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645966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West India Plant Micronutrients Market, By Value &amp; Volume</a:t>
            </a: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86737"/>
            <a:ext cx="8790534" cy="16214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West India Plant Micronutrients market stood at USD 0.1 billion and is expected to reach USD 0.2 billion at a CAGR of 8.9%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As micronutrients, there are seven important elements for plants: boron (B), zinc (Zn), manganese (Mn), iron (Fe), copper (Cu), molybdenum (Mo), and chlorine (Cl). </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Granular NPK </a:t>
            </a:r>
            <a:r>
              <a:rPr lang="en-US" sz="1200" dirty="0" err="1">
                <a:solidFill>
                  <a:schemeClr val="bg1"/>
                </a:solidFill>
                <a:latin typeface="Arial" panose="020B0604020202020204" pitchFamily="34" charset="0"/>
                <a:ea typeface="Verdana" panose="020B0604030504040204" pitchFamily="34" charset="0"/>
                <a:cs typeface="Arial" panose="020B0604020202020204" pitchFamily="34" charset="0"/>
              </a:rPr>
              <a:t>fertilisers</a:t>
            </a: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 consistent distribution of micronutrients is achieved via incorporation during manufacturing.</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8280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2CA7A99C-D162-FF8D-E286-A3125BA77561}"/>
              </a:ext>
            </a:extLst>
          </p:cNvPr>
          <p:cNvGraphicFramePr/>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EFA1080-1EC4-27ED-1D27-1CBD88D92A11}"/>
              </a:ext>
            </a:extLst>
          </p:cNvPr>
          <p:cNvSpPr txBox="1"/>
          <p:nvPr/>
        </p:nvSpPr>
        <p:spPr>
          <a:xfrm>
            <a:off x="132585" y="716478"/>
            <a:ext cx="9396425" cy="31489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12: West India Plant Micronutrients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12" name="Rectangle 11">
            <a:extLst>
              <a:ext uri="{FF2B5EF4-FFF2-40B4-BE49-F238E27FC236}">
                <a16:creationId xmlns:a16="http://schemas.microsoft.com/office/drawing/2014/main" id="{89C5A29E-88A5-A621-870B-8CDFFB71E6F7}"/>
              </a:ext>
            </a:extLst>
          </p:cNvPr>
          <p:cNvSpPr/>
          <p:nvPr/>
        </p:nvSpPr>
        <p:spPr>
          <a:xfrm>
            <a:off x="1328037" y="1119567"/>
            <a:ext cx="297544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8.8</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C20C22A1-16D1-DB62-B677-9E73BAE82BE6}"/>
              </a:ext>
            </a:extLst>
          </p:cNvPr>
          <p:cNvSpPr/>
          <p:nvPr/>
        </p:nvSpPr>
        <p:spPr>
          <a:xfrm>
            <a:off x="5346538" y="1099817"/>
            <a:ext cx="2400671"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427B9D58-3C3C-0366-3C98-E9C283AE06D9}"/>
              </a:ext>
            </a:extLst>
          </p:cNvPr>
          <p:cNvGraphicFramePr/>
          <p:nvPr/>
        </p:nvGraphicFramePr>
        <p:xfrm>
          <a:off x="284986" y="3179204"/>
          <a:ext cx="8790534" cy="1817529"/>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B9E25D75-1146-4A42-C5FD-9161C2182BC3}"/>
              </a:ext>
            </a:extLst>
          </p:cNvPr>
          <p:cNvSpPr/>
          <p:nvPr/>
        </p:nvSpPr>
        <p:spPr>
          <a:xfrm>
            <a:off x="1328037" y="3061684"/>
            <a:ext cx="29754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8.3</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79C46571-A602-5E1C-09D6-47BC74654B38}"/>
              </a:ext>
            </a:extLst>
          </p:cNvPr>
          <p:cNvSpPr/>
          <p:nvPr/>
        </p:nvSpPr>
        <p:spPr>
          <a:xfrm>
            <a:off x="5346537" y="3061684"/>
            <a:ext cx="2400672"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8.9</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63992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West India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13:West India Plant Micronutrients Market, By Type,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7BBD2B48-E2A5-DACA-44E7-7AB536729501}"/>
              </a:ext>
            </a:extLst>
          </p:cNvPr>
          <p:cNvGraphicFramePr/>
          <p:nvPr>
            <p:extLst>
              <p:ext uri="{D42A27DB-BD31-4B8C-83A1-F6EECF244321}">
                <p14:modId xmlns:p14="http://schemas.microsoft.com/office/powerpoint/2010/main" val="761547687"/>
              </p:ext>
            </p:extLst>
          </p:nvPr>
        </p:nvGraphicFramePr>
        <p:xfrm>
          <a:off x="0" y="1047447"/>
          <a:ext cx="9303657" cy="467012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43D3157-C28C-C44B-2928-53A580E670DF}"/>
              </a:ext>
            </a:extLst>
          </p:cNvPr>
          <p:cNvSpPr txBox="1"/>
          <p:nvPr/>
        </p:nvSpPr>
        <p:spPr>
          <a:xfrm>
            <a:off x="2225450" y="531975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067062-A839-AA62-E496-DF391F4E0A5E}"/>
              </a:ext>
            </a:extLst>
          </p:cNvPr>
          <p:cNvSpPr txBox="1"/>
          <p:nvPr/>
        </p:nvSpPr>
        <p:spPr>
          <a:xfrm>
            <a:off x="3674252" y="531975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88B464-1990-6263-CD4D-635D1147D1E3}"/>
              </a:ext>
            </a:extLst>
          </p:cNvPr>
          <p:cNvSpPr txBox="1"/>
          <p:nvPr/>
        </p:nvSpPr>
        <p:spPr>
          <a:xfrm>
            <a:off x="5038715" y="531975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C1D269D-2870-C78B-F8B6-18AE161FD31E}"/>
              </a:ext>
            </a:extLst>
          </p:cNvPr>
          <p:cNvSpPr txBox="1"/>
          <p:nvPr/>
        </p:nvSpPr>
        <p:spPr>
          <a:xfrm>
            <a:off x="6523456" y="5319751"/>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51D922B-3ED2-8E73-4C12-9D43FB5DB54B}"/>
              </a:ext>
            </a:extLst>
          </p:cNvPr>
          <p:cNvSpPr txBox="1"/>
          <p:nvPr/>
        </p:nvSpPr>
        <p:spPr>
          <a:xfrm>
            <a:off x="7961930" y="531169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D037192-C561-9B16-5BDB-4A3F54B40E11}"/>
              </a:ext>
            </a:extLst>
          </p:cNvPr>
          <p:cNvSpPr txBox="1"/>
          <p:nvPr/>
        </p:nvSpPr>
        <p:spPr>
          <a:xfrm>
            <a:off x="141223" y="5322251"/>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10" name="TextBox 9">
            <a:extLst>
              <a:ext uri="{FF2B5EF4-FFF2-40B4-BE49-F238E27FC236}">
                <a16:creationId xmlns:a16="http://schemas.microsoft.com/office/drawing/2014/main" id="{CBFB8CD7-65A0-63DC-2AEC-77E477E7147B}"/>
              </a:ext>
            </a:extLst>
          </p:cNvPr>
          <p:cNvSpPr txBox="1"/>
          <p:nvPr/>
        </p:nvSpPr>
        <p:spPr>
          <a:xfrm>
            <a:off x="50211" y="5775347"/>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67179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62313" y="198391"/>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West India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14: West India Plant Micronutrients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0630F171-E880-FEE6-3276-108E486445BE}"/>
              </a:ext>
            </a:extLst>
          </p:cNvPr>
          <p:cNvGraphicFramePr/>
          <p:nvPr>
            <p:extLst>
              <p:ext uri="{D42A27DB-BD31-4B8C-83A1-F6EECF244321}">
                <p14:modId xmlns:p14="http://schemas.microsoft.com/office/powerpoint/2010/main" val="1286472892"/>
              </p:ext>
            </p:extLst>
          </p:nvPr>
        </p:nvGraphicFramePr>
        <p:xfrm>
          <a:off x="38433" y="1047446"/>
          <a:ext cx="9303657" cy="482075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84FFFFE-81CB-5B64-0A4A-92A78C65E56C}"/>
              </a:ext>
            </a:extLst>
          </p:cNvPr>
          <p:cNvSpPr txBox="1"/>
          <p:nvPr/>
        </p:nvSpPr>
        <p:spPr>
          <a:xfrm>
            <a:off x="2225450" y="527620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65</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A06F68-7A4C-64B5-E61E-704D21136E17}"/>
              </a:ext>
            </a:extLst>
          </p:cNvPr>
          <p:cNvSpPr txBox="1"/>
          <p:nvPr/>
        </p:nvSpPr>
        <p:spPr>
          <a:xfrm>
            <a:off x="3674252" y="527620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75</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F68A4D-567D-5389-72D7-296B38030C21}"/>
              </a:ext>
            </a:extLst>
          </p:cNvPr>
          <p:cNvSpPr txBox="1"/>
          <p:nvPr/>
        </p:nvSpPr>
        <p:spPr>
          <a:xfrm>
            <a:off x="5067744" y="527620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89</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41D350C-A602-EF7F-C10E-04B39CF6E14B}"/>
              </a:ext>
            </a:extLst>
          </p:cNvPr>
          <p:cNvSpPr txBox="1"/>
          <p:nvPr/>
        </p:nvSpPr>
        <p:spPr>
          <a:xfrm>
            <a:off x="6528806" y="527620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125</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CDB914-25C7-8247-6C32-F4C9424AFAB1}"/>
              </a:ext>
            </a:extLst>
          </p:cNvPr>
          <p:cNvSpPr txBox="1"/>
          <p:nvPr/>
        </p:nvSpPr>
        <p:spPr>
          <a:xfrm>
            <a:off x="7978689" y="526121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149</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DE94568-74A9-33C6-698F-D4E642D9E566}"/>
              </a:ext>
            </a:extLst>
          </p:cNvPr>
          <p:cNvSpPr txBox="1"/>
          <p:nvPr/>
        </p:nvSpPr>
        <p:spPr>
          <a:xfrm>
            <a:off x="141223" y="5278706"/>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sp>
        <p:nvSpPr>
          <p:cNvPr id="10" name="TextBox 9">
            <a:extLst>
              <a:ext uri="{FF2B5EF4-FFF2-40B4-BE49-F238E27FC236}">
                <a16:creationId xmlns:a16="http://schemas.microsoft.com/office/drawing/2014/main" id="{C7CFE61A-577A-BBC1-44FA-793846171CDA}"/>
              </a:ext>
            </a:extLst>
          </p:cNvPr>
          <p:cNvSpPr txBox="1"/>
          <p:nvPr/>
        </p:nvSpPr>
        <p:spPr>
          <a:xfrm>
            <a:off x="79240" y="5868201"/>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55074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9F5944A2-F869-CC38-9D41-9BFF7753B8A5}"/>
              </a:ext>
            </a:extLst>
          </p:cNvPr>
          <p:cNvSpPr txBox="1"/>
          <p:nvPr/>
        </p:nvSpPr>
        <p:spPr>
          <a:xfrm>
            <a:off x="195134" y="1881735"/>
            <a:ext cx="2833818" cy="307190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500" b="1" kern="1200" dirty="0">
                <a:solidFill>
                  <a:srgbClr val="FFFFFF"/>
                </a:solidFill>
                <a:latin typeface="+mj-lt"/>
                <a:ea typeface="+mj-ea"/>
                <a:cs typeface="+mj-cs"/>
              </a:rPr>
              <a:t>South India Plant Micronutrients Market Outlook</a:t>
            </a:r>
          </a:p>
        </p:txBody>
      </p:sp>
      <p:pic>
        <p:nvPicPr>
          <p:cNvPr id="3" name="Picture 2" descr="Map&#10;&#10;Description automatically generated">
            <a:extLst>
              <a:ext uri="{FF2B5EF4-FFF2-40B4-BE49-F238E27FC236}">
                <a16:creationId xmlns:a16="http://schemas.microsoft.com/office/drawing/2014/main" id="{2271D9B0-B389-1A2C-03BB-8ED2902AF584}"/>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8483"/>
          <a:stretch/>
        </p:blipFill>
        <p:spPr>
          <a:xfrm>
            <a:off x="3089280" y="581748"/>
            <a:ext cx="5772146" cy="5994288"/>
          </a:xfrm>
          <a:prstGeom prst="rect">
            <a:avLst/>
          </a:prstGeom>
        </p:spPr>
      </p:pic>
      <p:sp>
        <p:nvSpPr>
          <p:cNvPr id="7" name="TextBox 6">
            <a:extLst>
              <a:ext uri="{FF2B5EF4-FFF2-40B4-BE49-F238E27FC236}">
                <a16:creationId xmlns:a16="http://schemas.microsoft.com/office/drawing/2014/main" id="{767414E0-13ED-528F-D567-F0DAC4F0C3D7}"/>
              </a:ext>
            </a:extLst>
          </p:cNvPr>
          <p:cNvSpPr txBox="1"/>
          <p:nvPr/>
        </p:nvSpPr>
        <p:spPr>
          <a:xfrm>
            <a:off x="6997343" y="3245645"/>
            <a:ext cx="1864084" cy="71120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611980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A5A4ADC-92EB-067B-C3EA-86AF16A95C74}"/>
              </a:ext>
            </a:extLst>
          </p:cNvPr>
          <p:cNvSpPr txBox="1"/>
          <p:nvPr/>
        </p:nvSpPr>
        <p:spPr>
          <a:xfrm>
            <a:off x="120316" y="3198167"/>
            <a:ext cx="4572000" cy="461665"/>
          </a:xfrm>
          <a:prstGeom prst="rect">
            <a:avLst/>
          </a:prstGeom>
          <a:noFill/>
        </p:spPr>
        <p:txBody>
          <a:bodyPr wrap="square">
            <a:spAutoFit/>
          </a:bodyPr>
          <a:lstStyle/>
          <a:p>
            <a:r>
              <a:rPr lang="en-IN" sz="2400" b="1">
                <a:solidFill>
                  <a:schemeClr val="tx1">
                    <a:lumMod val="85000"/>
                    <a:lumOff val="15000"/>
                  </a:schemeClr>
                </a:solidFill>
                <a:latin typeface="Arial" panose="020B0604020202020204" pitchFamily="34" charset="0"/>
                <a:ea typeface="Verdana" panose="020B0604030504040204" pitchFamily="34" charset="0"/>
              </a:rPr>
              <a:t>Plant Micronutrients</a:t>
            </a:r>
            <a:endParaRPr lang="en-IN" sz="2400" b="1" dirty="0"/>
          </a:p>
        </p:txBody>
      </p:sp>
      <p:pic>
        <p:nvPicPr>
          <p:cNvPr id="1026" name="Picture 2" descr="How Micronutrients Impact Your Fitness and Physique">
            <a:extLst>
              <a:ext uri="{FF2B5EF4-FFF2-40B4-BE49-F238E27FC236}">
                <a16:creationId xmlns:a16="http://schemas.microsoft.com/office/drawing/2014/main" id="{E044BA73-5F9D-C04A-44BC-C51DEC7DF9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921"/>
          <a:stretch/>
        </p:blipFill>
        <p:spPr bwMode="auto">
          <a:xfrm>
            <a:off x="3769894" y="0"/>
            <a:ext cx="53741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283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South India Plant Micronutrients Market, By Value &amp; Volume</a:t>
            </a:r>
          </a:p>
        </p:txBody>
      </p:sp>
      <p:sp>
        <p:nvSpPr>
          <p:cNvPr id="15" name="Rectangle 14">
            <a:extLst>
              <a:ext uri="{FF2B5EF4-FFF2-40B4-BE49-F238E27FC236}">
                <a16:creationId xmlns:a16="http://schemas.microsoft.com/office/drawing/2014/main" id="{A39D9758-2688-4343-B51C-C1DA097FEF93}"/>
              </a:ext>
            </a:extLst>
          </p:cNvPr>
          <p:cNvSpPr/>
          <p:nvPr/>
        </p:nvSpPr>
        <p:spPr>
          <a:xfrm>
            <a:off x="176733" y="4879213"/>
            <a:ext cx="8790534" cy="162149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South India Plant Micronutrients market stood at USD 0.2 billion and is expected to reach USD 0.3 billion at a CAGR of 8.9%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Granular NPK fertilizers can be coated with powdered micronutrients to reduce the likelihood of segregation.</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Row crops frequently receive band treatments of zinc sources along with starting fertilizers.</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8280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2CA7A99C-D162-FF8D-E286-A3125BA77561}"/>
              </a:ext>
            </a:extLst>
          </p:cNvPr>
          <p:cNvGraphicFramePr/>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EFA1080-1EC4-27ED-1D27-1CBD88D92A11}"/>
              </a:ext>
            </a:extLst>
          </p:cNvPr>
          <p:cNvSpPr txBox="1"/>
          <p:nvPr/>
        </p:nvSpPr>
        <p:spPr>
          <a:xfrm>
            <a:off x="132585" y="716478"/>
            <a:ext cx="9396425" cy="31489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15: </a:t>
            </a:r>
            <a:r>
              <a:rPr lang="en-US" sz="1100" b="1" dirty="0">
                <a:latin typeface="Arial" panose="020B0604020202020204" pitchFamily="34" charset="0"/>
                <a:ea typeface="Verdana" panose="020B0604030504040204" pitchFamily="34" charset="0"/>
                <a:cs typeface="Arial" panose="020B0604020202020204" pitchFamily="34" charset="0"/>
              </a:rPr>
              <a:t>South</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India Plant Micronutrients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12" name="Rectangle 11">
            <a:extLst>
              <a:ext uri="{FF2B5EF4-FFF2-40B4-BE49-F238E27FC236}">
                <a16:creationId xmlns:a16="http://schemas.microsoft.com/office/drawing/2014/main" id="{89C5A29E-88A5-A621-870B-8CDFFB71E6F7}"/>
              </a:ext>
            </a:extLst>
          </p:cNvPr>
          <p:cNvSpPr/>
          <p:nvPr/>
        </p:nvSpPr>
        <p:spPr>
          <a:xfrm>
            <a:off x="1328037" y="1119567"/>
            <a:ext cx="297544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8.8</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C20C22A1-16D1-DB62-B677-9E73BAE82BE6}"/>
              </a:ext>
            </a:extLst>
          </p:cNvPr>
          <p:cNvSpPr/>
          <p:nvPr/>
        </p:nvSpPr>
        <p:spPr>
          <a:xfrm>
            <a:off x="5346538" y="1099817"/>
            <a:ext cx="2400671"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427B9D58-3C3C-0366-3C98-E9C283AE06D9}"/>
              </a:ext>
            </a:extLst>
          </p:cNvPr>
          <p:cNvGraphicFramePr/>
          <p:nvPr/>
        </p:nvGraphicFramePr>
        <p:xfrm>
          <a:off x="284986" y="3179204"/>
          <a:ext cx="8790534" cy="1817529"/>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B9E25D75-1146-4A42-C5FD-9161C2182BC3}"/>
              </a:ext>
            </a:extLst>
          </p:cNvPr>
          <p:cNvSpPr/>
          <p:nvPr/>
        </p:nvSpPr>
        <p:spPr>
          <a:xfrm>
            <a:off x="1328037" y="3061684"/>
            <a:ext cx="29754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8.3</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79C46571-A602-5E1C-09D6-47BC74654B38}"/>
              </a:ext>
            </a:extLst>
          </p:cNvPr>
          <p:cNvSpPr/>
          <p:nvPr/>
        </p:nvSpPr>
        <p:spPr>
          <a:xfrm>
            <a:off x="5346537" y="3061684"/>
            <a:ext cx="2400672"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8.9</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94605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South India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16:South India Plant Micronutrients Market, By Type,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7BBD2B48-E2A5-DACA-44E7-7AB536729501}"/>
              </a:ext>
            </a:extLst>
          </p:cNvPr>
          <p:cNvGraphicFramePr/>
          <p:nvPr>
            <p:extLst>
              <p:ext uri="{D42A27DB-BD31-4B8C-83A1-F6EECF244321}">
                <p14:modId xmlns:p14="http://schemas.microsoft.com/office/powerpoint/2010/main" val="3570094276"/>
              </p:ext>
            </p:extLst>
          </p:nvPr>
        </p:nvGraphicFramePr>
        <p:xfrm>
          <a:off x="0" y="1047446"/>
          <a:ext cx="9303657" cy="477721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43D3157-C28C-C44B-2928-53A580E670DF}"/>
              </a:ext>
            </a:extLst>
          </p:cNvPr>
          <p:cNvSpPr txBox="1"/>
          <p:nvPr/>
        </p:nvSpPr>
        <p:spPr>
          <a:xfrm>
            <a:off x="2225450" y="545984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067062-A839-AA62-E496-DF391F4E0A5E}"/>
              </a:ext>
            </a:extLst>
          </p:cNvPr>
          <p:cNvSpPr txBox="1"/>
          <p:nvPr/>
        </p:nvSpPr>
        <p:spPr>
          <a:xfrm>
            <a:off x="3674252" y="545984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88B464-1990-6263-CD4D-635D1147D1E3}"/>
              </a:ext>
            </a:extLst>
          </p:cNvPr>
          <p:cNvSpPr txBox="1"/>
          <p:nvPr/>
        </p:nvSpPr>
        <p:spPr>
          <a:xfrm>
            <a:off x="5038715" y="545984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C1D269D-2870-C78B-F8B6-18AE161FD31E}"/>
              </a:ext>
            </a:extLst>
          </p:cNvPr>
          <p:cNvSpPr txBox="1"/>
          <p:nvPr/>
        </p:nvSpPr>
        <p:spPr>
          <a:xfrm>
            <a:off x="6523456" y="5459846"/>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51D922B-3ED2-8E73-4C12-9D43FB5DB54B}"/>
              </a:ext>
            </a:extLst>
          </p:cNvPr>
          <p:cNvSpPr txBox="1"/>
          <p:nvPr/>
        </p:nvSpPr>
        <p:spPr>
          <a:xfrm>
            <a:off x="7961930" y="5451793"/>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D037192-C561-9B16-5BDB-4A3F54B40E11}"/>
              </a:ext>
            </a:extLst>
          </p:cNvPr>
          <p:cNvSpPr txBox="1"/>
          <p:nvPr/>
        </p:nvSpPr>
        <p:spPr>
          <a:xfrm>
            <a:off x="141223" y="5462346"/>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2" name="TextBox 1">
            <a:extLst>
              <a:ext uri="{FF2B5EF4-FFF2-40B4-BE49-F238E27FC236}">
                <a16:creationId xmlns:a16="http://schemas.microsoft.com/office/drawing/2014/main" id="{7BC6F1A3-756D-DD23-B1FD-7B60A71CF697}"/>
              </a:ext>
            </a:extLst>
          </p:cNvPr>
          <p:cNvSpPr txBox="1"/>
          <p:nvPr/>
        </p:nvSpPr>
        <p:spPr>
          <a:xfrm>
            <a:off x="79240" y="5824660"/>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95615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62313" y="198391"/>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South India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a:t>
            </a:r>
            <a:r>
              <a:rPr lang="en-US" sz="1100" b="1" dirty="0">
                <a:latin typeface="Arial" panose="020B0604020202020204" pitchFamily="34" charset="0"/>
                <a:ea typeface="Verdana" panose="020B0604030504040204" pitchFamily="34" charset="0"/>
                <a:cs typeface="Arial" panose="020B0604020202020204" pitchFamily="34" charset="0"/>
              </a:rPr>
              <a:t>17</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t>
            </a:r>
            <a:r>
              <a:rPr lang="en-US" sz="1100" b="1" dirty="0">
                <a:latin typeface="Arial" panose="020B0604020202020204" pitchFamily="34" charset="0"/>
                <a:ea typeface="Verdana" panose="020B0604030504040204" pitchFamily="34" charset="0"/>
                <a:cs typeface="Arial" panose="020B0604020202020204" pitchFamily="34" charset="0"/>
              </a:rPr>
              <a:t>South</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India Plant Micronutrients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0630F171-E880-FEE6-3276-108E486445BE}"/>
              </a:ext>
            </a:extLst>
          </p:cNvPr>
          <p:cNvGraphicFramePr/>
          <p:nvPr>
            <p:extLst>
              <p:ext uri="{D42A27DB-BD31-4B8C-83A1-F6EECF244321}">
                <p14:modId xmlns:p14="http://schemas.microsoft.com/office/powerpoint/2010/main" val="4287476581"/>
              </p:ext>
            </p:extLst>
          </p:nvPr>
        </p:nvGraphicFramePr>
        <p:xfrm>
          <a:off x="14514" y="1062436"/>
          <a:ext cx="9303657" cy="452556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84FFFFE-81CB-5B64-0A4A-92A78C65E56C}"/>
              </a:ext>
            </a:extLst>
          </p:cNvPr>
          <p:cNvSpPr txBox="1"/>
          <p:nvPr/>
        </p:nvSpPr>
        <p:spPr>
          <a:xfrm>
            <a:off x="2225450" y="518912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113</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A06F68-7A4C-64B5-E61E-704D21136E17}"/>
              </a:ext>
            </a:extLst>
          </p:cNvPr>
          <p:cNvSpPr txBox="1"/>
          <p:nvPr/>
        </p:nvSpPr>
        <p:spPr>
          <a:xfrm>
            <a:off x="3674252" y="518912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130</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F68A4D-567D-5389-72D7-296B38030C21}"/>
              </a:ext>
            </a:extLst>
          </p:cNvPr>
          <p:cNvSpPr txBox="1"/>
          <p:nvPr/>
        </p:nvSpPr>
        <p:spPr>
          <a:xfrm>
            <a:off x="5067744" y="518912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155</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41D350C-A602-EF7F-C10E-04B39CF6E14B}"/>
              </a:ext>
            </a:extLst>
          </p:cNvPr>
          <p:cNvSpPr txBox="1"/>
          <p:nvPr/>
        </p:nvSpPr>
        <p:spPr>
          <a:xfrm>
            <a:off x="6528806" y="518912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217</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CDB914-25C7-8247-6C32-F4C9424AFAB1}"/>
              </a:ext>
            </a:extLst>
          </p:cNvPr>
          <p:cNvSpPr txBox="1"/>
          <p:nvPr/>
        </p:nvSpPr>
        <p:spPr>
          <a:xfrm>
            <a:off x="7978689" y="5174132"/>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258</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DE94568-74A9-33C6-698F-D4E642D9E566}"/>
              </a:ext>
            </a:extLst>
          </p:cNvPr>
          <p:cNvSpPr txBox="1"/>
          <p:nvPr/>
        </p:nvSpPr>
        <p:spPr>
          <a:xfrm>
            <a:off x="141223" y="5191622"/>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sp>
        <p:nvSpPr>
          <p:cNvPr id="10" name="TextBox 9">
            <a:extLst>
              <a:ext uri="{FF2B5EF4-FFF2-40B4-BE49-F238E27FC236}">
                <a16:creationId xmlns:a16="http://schemas.microsoft.com/office/drawing/2014/main" id="{FCB7A188-7CF8-73C6-1BF0-42F23548BBCA}"/>
              </a:ext>
            </a:extLst>
          </p:cNvPr>
          <p:cNvSpPr txBox="1"/>
          <p:nvPr/>
        </p:nvSpPr>
        <p:spPr>
          <a:xfrm>
            <a:off x="79240" y="5781117"/>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759097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9F5944A2-F869-CC38-9D41-9BFF7753B8A5}"/>
              </a:ext>
            </a:extLst>
          </p:cNvPr>
          <p:cNvSpPr txBox="1"/>
          <p:nvPr/>
        </p:nvSpPr>
        <p:spPr>
          <a:xfrm>
            <a:off x="195134" y="1881735"/>
            <a:ext cx="2833818" cy="3071906"/>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500" b="1" dirty="0">
                <a:solidFill>
                  <a:srgbClr val="FFFFFF"/>
                </a:solidFill>
                <a:latin typeface="+mj-lt"/>
                <a:ea typeface="+mj-ea"/>
                <a:cs typeface="+mj-cs"/>
              </a:rPr>
              <a:t>East</a:t>
            </a:r>
            <a:r>
              <a:rPr lang="en-US" sz="3500" b="1" kern="1200" dirty="0">
                <a:solidFill>
                  <a:srgbClr val="FFFFFF"/>
                </a:solidFill>
                <a:latin typeface="+mj-lt"/>
                <a:ea typeface="+mj-ea"/>
                <a:cs typeface="+mj-cs"/>
              </a:rPr>
              <a:t> India Plant Micronutrients Market Outlook</a:t>
            </a:r>
          </a:p>
        </p:txBody>
      </p:sp>
      <p:pic>
        <p:nvPicPr>
          <p:cNvPr id="8" name="Picture 7" descr="Map&#10;&#10;Description automatically generated">
            <a:extLst>
              <a:ext uri="{FF2B5EF4-FFF2-40B4-BE49-F238E27FC236}">
                <a16:creationId xmlns:a16="http://schemas.microsoft.com/office/drawing/2014/main" id="{B1BF8C4C-1EB7-2DA6-EB42-53131CA85BFF}"/>
              </a:ext>
            </a:extLst>
          </p:cNvPr>
          <p:cNvPicPr>
            <a:picLocks noChangeAspect="1"/>
          </p:cNvPicPr>
          <p:nvPr/>
        </p:nvPicPr>
        <p:blipFill rotWithShape="1">
          <a:blip r:embed="rId3">
            <a:biLevel thresh="75000"/>
            <a:extLst>
              <a:ext uri="{28A0092B-C50C-407E-A947-70E740481C1C}">
                <a14:useLocalDpi xmlns:a14="http://schemas.microsoft.com/office/drawing/2010/main" val="0"/>
              </a:ext>
            </a:extLst>
          </a:blip>
          <a:srcRect b="8483"/>
          <a:stretch/>
        </p:blipFill>
        <p:spPr>
          <a:xfrm>
            <a:off x="3424186" y="299784"/>
            <a:ext cx="4870450" cy="6276252"/>
          </a:xfrm>
          <a:prstGeom prst="rect">
            <a:avLst/>
          </a:prstGeom>
        </p:spPr>
      </p:pic>
      <p:sp>
        <p:nvSpPr>
          <p:cNvPr id="7" name="TextBox 6">
            <a:extLst>
              <a:ext uri="{FF2B5EF4-FFF2-40B4-BE49-F238E27FC236}">
                <a16:creationId xmlns:a16="http://schemas.microsoft.com/office/drawing/2014/main" id="{767414E0-13ED-528F-D567-F0DAC4F0C3D7}"/>
              </a:ext>
            </a:extLst>
          </p:cNvPr>
          <p:cNvSpPr txBox="1"/>
          <p:nvPr/>
        </p:nvSpPr>
        <p:spPr>
          <a:xfrm>
            <a:off x="5915137" y="5198342"/>
            <a:ext cx="2435697" cy="71120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960825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21171C27-261B-4863-BF3A-8790D8C76F09}"/>
              </a:ext>
            </a:extLst>
          </p:cNvPr>
          <p:cNvSpPr>
            <a:spLocks noGrp="1"/>
          </p:cNvSpPr>
          <p:nvPr>
            <p:ph type="body" sz="quarter" idx="14"/>
          </p:nvPr>
        </p:nvSpPr>
        <p:spPr/>
        <p:txBody>
          <a:bodyPr>
            <a:normAutofit/>
          </a:bodyPr>
          <a:lstStyle/>
          <a:p>
            <a:pPr>
              <a:spcBef>
                <a:spcPts val="0"/>
              </a:spcBef>
              <a:defRPr/>
            </a:pPr>
            <a:r>
              <a:rPr lang="en-US" sz="1400" dirty="0">
                <a:solidFill>
                  <a:schemeClr val="tx1"/>
                </a:solidFill>
                <a:latin typeface="Arial" panose="020B0604020202020204" pitchFamily="34" charset="0"/>
              </a:rPr>
              <a:t>East India Plant Micronutrients Market, By Value &amp; Volume</a:t>
            </a:r>
          </a:p>
        </p:txBody>
      </p:sp>
      <p:sp>
        <p:nvSpPr>
          <p:cNvPr id="15" name="Rectangle 14">
            <a:extLst>
              <a:ext uri="{FF2B5EF4-FFF2-40B4-BE49-F238E27FC236}">
                <a16:creationId xmlns:a16="http://schemas.microsoft.com/office/drawing/2014/main" id="{A39D9758-2688-4343-B51C-C1DA097FEF93}"/>
              </a:ext>
            </a:extLst>
          </p:cNvPr>
          <p:cNvSpPr/>
          <p:nvPr/>
        </p:nvSpPr>
        <p:spPr>
          <a:xfrm>
            <a:off x="156217" y="4886737"/>
            <a:ext cx="8790534" cy="1596065"/>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East India Plant Micronutrients market stood at USD 0.1 billion and is expected to reach USD 0.2 billion at a CAGR of 8.7% by 2027.</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Micronutrients are crucial to the efficiency with which other nutrients are utilized and to the growth, development, and productivity of the plant. </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They can significantly affect root growth, fruit setting and grain filling, seed viability, plant vigor, and general health.</a:t>
            </a:r>
          </a:p>
        </p:txBody>
      </p:sp>
      <p:sp>
        <p:nvSpPr>
          <p:cNvPr id="2" name="TextBox 1">
            <a:extLst>
              <a:ext uri="{FF2B5EF4-FFF2-40B4-BE49-F238E27FC236}">
                <a16:creationId xmlns:a16="http://schemas.microsoft.com/office/drawing/2014/main" id="{7DDD565A-285B-7C1F-581C-168DC1D7BC04}"/>
              </a:ext>
            </a:extLst>
          </p:cNvPr>
          <p:cNvSpPr txBox="1"/>
          <p:nvPr/>
        </p:nvSpPr>
        <p:spPr>
          <a:xfrm>
            <a:off x="7256596" y="648280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2CA7A99C-D162-FF8D-E286-A3125BA77561}"/>
              </a:ext>
            </a:extLst>
          </p:cNvPr>
          <p:cNvGraphicFramePr/>
          <p:nvPr/>
        </p:nvGraphicFramePr>
        <p:xfrm>
          <a:off x="132586" y="1328633"/>
          <a:ext cx="8790534" cy="181752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EFA1080-1EC4-27ED-1D27-1CBD88D92A11}"/>
              </a:ext>
            </a:extLst>
          </p:cNvPr>
          <p:cNvSpPr txBox="1"/>
          <p:nvPr/>
        </p:nvSpPr>
        <p:spPr>
          <a:xfrm>
            <a:off x="132585" y="716478"/>
            <a:ext cx="9396425" cy="314894"/>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18: E</a:t>
            </a:r>
            <a:r>
              <a:rPr lang="en-US" sz="1100" b="1" dirty="0" err="1">
                <a:latin typeface="Arial" panose="020B0604020202020204" pitchFamily="34" charset="0"/>
                <a:ea typeface="Verdana" panose="020B0604030504040204" pitchFamily="34" charset="0"/>
                <a:cs typeface="Arial" panose="020B0604020202020204" pitchFamily="34" charset="0"/>
              </a:rPr>
              <a:t>ast</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India Plant Micronutrients Market Size, By Value (USD B</a:t>
            </a:r>
            <a:r>
              <a:rPr lang="en-US" sz="1100" b="1" dirty="0" err="1">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&amp; By Volume (in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12" name="Rectangle 11">
            <a:extLst>
              <a:ext uri="{FF2B5EF4-FFF2-40B4-BE49-F238E27FC236}">
                <a16:creationId xmlns:a16="http://schemas.microsoft.com/office/drawing/2014/main" id="{89C5A29E-88A5-A621-870B-8CDFFB71E6F7}"/>
              </a:ext>
            </a:extLst>
          </p:cNvPr>
          <p:cNvSpPr/>
          <p:nvPr/>
        </p:nvSpPr>
        <p:spPr>
          <a:xfrm>
            <a:off x="1328037" y="1119567"/>
            <a:ext cx="297544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8.7</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C20C22A1-16D1-DB62-B677-9E73BAE82BE6}"/>
              </a:ext>
            </a:extLst>
          </p:cNvPr>
          <p:cNvSpPr/>
          <p:nvPr/>
        </p:nvSpPr>
        <p:spPr>
          <a:xfrm>
            <a:off x="5346538" y="1099817"/>
            <a:ext cx="2400671"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9.1%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427B9D58-3C3C-0366-3C98-E9C283AE06D9}"/>
              </a:ext>
            </a:extLst>
          </p:cNvPr>
          <p:cNvGraphicFramePr/>
          <p:nvPr/>
        </p:nvGraphicFramePr>
        <p:xfrm>
          <a:off x="284986" y="3179204"/>
          <a:ext cx="8790534" cy="1817529"/>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B9E25D75-1146-4A42-C5FD-9161C2182BC3}"/>
              </a:ext>
            </a:extLst>
          </p:cNvPr>
          <p:cNvSpPr/>
          <p:nvPr/>
        </p:nvSpPr>
        <p:spPr>
          <a:xfrm>
            <a:off x="1328037" y="3061684"/>
            <a:ext cx="2975449"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8.1</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79C46571-A602-5E1C-09D6-47BC74654B38}"/>
              </a:ext>
            </a:extLst>
          </p:cNvPr>
          <p:cNvSpPr/>
          <p:nvPr/>
        </p:nvSpPr>
        <p:spPr>
          <a:xfrm>
            <a:off x="5346537" y="3061684"/>
            <a:ext cx="2400672" cy="416729"/>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CAGR 2021-2027F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Arial" panose="020B0604020202020204" pitchFamily="34" charset="0"/>
                <a:ea typeface="Verdana" panose="020B0604030504040204" pitchFamily="34" charset="0"/>
                <a:cs typeface="Arial" panose="020B0604020202020204" pitchFamily="34" charset="0"/>
              </a:rPr>
              <a:t>By Volume: </a:t>
            </a:r>
            <a:r>
              <a:rPr lang="en-US" sz="1000" b="1" i="1" dirty="0">
                <a:solidFill>
                  <a:prstClr val="black">
                    <a:lumMod val="95000"/>
                    <a:lumOff val="5000"/>
                  </a:prstClr>
                </a:solidFill>
                <a:latin typeface="Arial" panose="020B0604020202020204" pitchFamily="34" charset="0"/>
                <a:ea typeface="Verdana" panose="020B0604030504040204" pitchFamily="34" charset="0"/>
                <a:cs typeface="Arial" panose="020B0604020202020204" pitchFamily="34" charset="0"/>
              </a:rPr>
              <a:t>8.7</a:t>
            </a:r>
            <a:r>
              <a:rPr kumimoji="0" lang="en-US" sz="1000" b="1" i="1"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Verdana" panose="020B0604030504040204" pitchFamily="34" charset="0"/>
                <a:cs typeface="Arial" panose="020B060402020202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1006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32586" y="193795"/>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East India Plant Micronutrients Market, By Value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19: East India Plant Micronutrients Market, By Type, By Value (USD </a:t>
            </a:r>
            <a:r>
              <a:rPr lang="en-US" sz="1100" b="1" dirty="0">
                <a:latin typeface="Arial" panose="020B0604020202020204" pitchFamily="34" charset="0"/>
                <a:ea typeface="Verdana" panose="020B0604030504040204" pitchFamily="34" charset="0"/>
                <a:cs typeface="Arial" panose="020B0604020202020204" pitchFamily="34" charset="0"/>
              </a:rPr>
              <a:t>B</a:t>
            </a:r>
            <a:r>
              <a:rPr kumimoji="0" lang="en-US" sz="1100" b="1" i="0"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illion</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2017, 2019, 2021, 2025F, 2027F</a:t>
            </a:r>
          </a:p>
        </p:txBody>
      </p:sp>
      <p:sp>
        <p:nvSpPr>
          <p:cNvPr id="2" name="Rectangle 1">
            <a:extLst>
              <a:ext uri="{FF2B5EF4-FFF2-40B4-BE49-F238E27FC236}">
                <a16:creationId xmlns:a16="http://schemas.microsoft.com/office/drawing/2014/main" id="{68AFD663-2023-3805-CF3F-C89CC56318FD}"/>
              </a:ext>
            </a:extLst>
          </p:cNvPr>
          <p:cNvSpPr/>
          <p:nvPr/>
        </p:nvSpPr>
        <p:spPr>
          <a:xfrm>
            <a:off x="176733" y="4949428"/>
            <a:ext cx="8790534" cy="1321497"/>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Zinc yields, spotty leaves, and stunted growth are all prevented by zinc sulphate. It can also be used as a fungicide naturally.</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Zinc is time-efficient because it treat plants and crops for two to three years after a single application.</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Boron helps control the formation of plant cell walls, which also helps control the release of minerals from storage in cells. Boron, which is predominantly found in soil, has a critical impact on plant growth.</a:t>
            </a:r>
            <a:endParaRPr lang="en-IN" sz="1200"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7BBD2B48-E2A5-DACA-44E7-7AB536729501}"/>
              </a:ext>
            </a:extLst>
          </p:cNvPr>
          <p:cNvGraphicFramePr/>
          <p:nvPr/>
        </p:nvGraphicFramePr>
        <p:xfrm>
          <a:off x="0" y="1047447"/>
          <a:ext cx="9303657" cy="299405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643D3157-C28C-C44B-2928-53A580E670DF}"/>
              </a:ext>
            </a:extLst>
          </p:cNvPr>
          <p:cNvSpPr txBox="1"/>
          <p:nvPr/>
        </p:nvSpPr>
        <p:spPr>
          <a:xfrm>
            <a:off x="2225450"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A067062-A839-AA62-E496-DF391F4E0A5E}"/>
              </a:ext>
            </a:extLst>
          </p:cNvPr>
          <p:cNvSpPr txBox="1"/>
          <p:nvPr/>
        </p:nvSpPr>
        <p:spPr>
          <a:xfrm>
            <a:off x="3674252"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88B464-1990-6263-CD4D-635D1147D1E3}"/>
              </a:ext>
            </a:extLst>
          </p:cNvPr>
          <p:cNvSpPr txBox="1"/>
          <p:nvPr/>
        </p:nvSpPr>
        <p:spPr>
          <a:xfrm>
            <a:off x="5038715"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0.1</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C1D269D-2870-C78B-F8B6-18AE161FD31E}"/>
              </a:ext>
            </a:extLst>
          </p:cNvPr>
          <p:cNvSpPr txBox="1"/>
          <p:nvPr/>
        </p:nvSpPr>
        <p:spPr>
          <a:xfrm>
            <a:off x="6523456" y="4187638"/>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51D922B-3ED2-8E73-4C12-9D43FB5DB54B}"/>
              </a:ext>
            </a:extLst>
          </p:cNvPr>
          <p:cNvSpPr txBox="1"/>
          <p:nvPr/>
        </p:nvSpPr>
        <p:spPr>
          <a:xfrm>
            <a:off x="7961930" y="4179585"/>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0.2</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D037192-C561-9B16-5BDB-4A3F54B40E11}"/>
              </a:ext>
            </a:extLst>
          </p:cNvPr>
          <p:cNvSpPr txBox="1"/>
          <p:nvPr/>
        </p:nvSpPr>
        <p:spPr>
          <a:xfrm>
            <a:off x="141223" y="4190138"/>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USD Billion</a:t>
            </a:r>
          </a:p>
        </p:txBody>
      </p:sp>
      <p:sp>
        <p:nvSpPr>
          <p:cNvPr id="10" name="TextBox 9">
            <a:extLst>
              <a:ext uri="{FF2B5EF4-FFF2-40B4-BE49-F238E27FC236}">
                <a16:creationId xmlns:a16="http://schemas.microsoft.com/office/drawing/2014/main" id="{CBA429EF-2825-5C4F-3416-BAC1FE83872B}"/>
              </a:ext>
            </a:extLst>
          </p:cNvPr>
          <p:cNvSpPr txBox="1"/>
          <p:nvPr/>
        </p:nvSpPr>
        <p:spPr>
          <a:xfrm>
            <a:off x="132586" y="4601145"/>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098380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14"/>
          </p:nvPr>
        </p:nvSpPr>
        <p:spPr>
          <a:xfrm>
            <a:off x="162313" y="198391"/>
            <a:ext cx="7863840" cy="457200"/>
          </a:xfrm>
          <a:noFill/>
          <a:ln>
            <a:noFill/>
          </a:ln>
        </p:spPr>
        <p:txBody>
          <a:bodyPr vert="horz" lIns="91440" tIns="45720" rIns="91440" bIns="45720" rtlCol="0" anchor="ctr">
            <a:normAutofit/>
          </a:bodyPr>
          <a:lstStyle/>
          <a:p>
            <a:pPr>
              <a:spcBef>
                <a:spcPts val="0"/>
              </a:spcBef>
              <a:defRPr/>
            </a:pPr>
            <a:r>
              <a:rPr lang="en-US" sz="1400" dirty="0">
                <a:solidFill>
                  <a:schemeClr val="tx1"/>
                </a:solidFill>
                <a:latin typeface="Arial" panose="020B0604020202020204" pitchFamily="34" charset="0"/>
              </a:rPr>
              <a:t>East India Plant Micronutrients Market, By Volume</a:t>
            </a:r>
          </a:p>
        </p:txBody>
      </p:sp>
      <p:sp>
        <p:nvSpPr>
          <p:cNvPr id="4" name="TextBox 3">
            <a:extLst>
              <a:ext uri="{FF2B5EF4-FFF2-40B4-BE49-F238E27FC236}">
                <a16:creationId xmlns:a16="http://schemas.microsoft.com/office/drawing/2014/main" id="{F597AD10-D402-40F0-A472-330A8410C1FD}"/>
              </a:ext>
            </a:extLst>
          </p:cNvPr>
          <p:cNvSpPr txBox="1"/>
          <p:nvPr/>
        </p:nvSpPr>
        <p:spPr>
          <a:xfrm>
            <a:off x="198802" y="703187"/>
            <a:ext cx="8625883" cy="34426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Figure 20: East India Plant Micronutrients Market, By Type, By Volume (</a:t>
            </a:r>
            <a:r>
              <a:rPr lang="en-US" sz="1100" b="1" dirty="0">
                <a:latin typeface="Arial" panose="020B0604020202020204" pitchFamily="34" charset="0"/>
                <a:ea typeface="Verdana" panose="020B0604030504040204" pitchFamily="34" charset="0"/>
                <a:cs typeface="Arial" panose="020B0604020202020204" pitchFamily="34" charset="0"/>
              </a:rPr>
              <a:t>K</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 2017, 2019, 2021, 2025F, 2027F</a:t>
            </a:r>
          </a:p>
        </p:txBody>
      </p:sp>
      <p:sp>
        <p:nvSpPr>
          <p:cNvPr id="5" name="TextBox 4">
            <a:extLst>
              <a:ext uri="{FF2B5EF4-FFF2-40B4-BE49-F238E27FC236}">
                <a16:creationId xmlns:a16="http://schemas.microsoft.com/office/drawing/2014/main" id="{6BA494D9-C0C8-5355-BD56-E6884B5A95D7}"/>
              </a:ext>
            </a:extLst>
          </p:cNvPr>
          <p:cNvSpPr txBox="1"/>
          <p:nvPr/>
        </p:nvSpPr>
        <p:spPr>
          <a:xfrm>
            <a:off x="7700211" y="64595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solidFill>
                <a:srgbClr val="E7E6E6">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2" name="Chart 1">
            <a:extLst>
              <a:ext uri="{FF2B5EF4-FFF2-40B4-BE49-F238E27FC236}">
                <a16:creationId xmlns:a16="http://schemas.microsoft.com/office/drawing/2014/main" id="{0630F171-E880-FEE6-3276-108E486445BE}"/>
              </a:ext>
            </a:extLst>
          </p:cNvPr>
          <p:cNvGraphicFramePr/>
          <p:nvPr/>
        </p:nvGraphicFramePr>
        <p:xfrm>
          <a:off x="14514" y="1062436"/>
          <a:ext cx="9303657" cy="42713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C84FFFFE-81CB-5B64-0A4A-92A78C65E56C}"/>
              </a:ext>
            </a:extLst>
          </p:cNvPr>
          <p:cNvSpPr txBox="1"/>
          <p:nvPr/>
        </p:nvSpPr>
        <p:spPr>
          <a:xfrm>
            <a:off x="2225450"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70</a:t>
            </a:r>
            <a:endParaRPr lang="en-IN" sz="1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8A06F68-7A4C-64B5-E61E-704D21136E17}"/>
              </a:ext>
            </a:extLst>
          </p:cNvPr>
          <p:cNvSpPr txBox="1"/>
          <p:nvPr/>
        </p:nvSpPr>
        <p:spPr>
          <a:xfrm>
            <a:off x="3674252"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81</a:t>
            </a:r>
            <a:endParaRPr lang="en-IN" sz="1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5F68A4D-567D-5389-72D7-296B38030C21}"/>
              </a:ext>
            </a:extLst>
          </p:cNvPr>
          <p:cNvSpPr txBox="1"/>
          <p:nvPr/>
        </p:nvSpPr>
        <p:spPr>
          <a:xfrm>
            <a:off x="5067744"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95</a:t>
            </a:r>
            <a:endParaRPr lang="en-IN"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41D350C-A602-EF7F-C10E-04B39CF6E14B}"/>
              </a:ext>
            </a:extLst>
          </p:cNvPr>
          <p:cNvSpPr txBox="1"/>
          <p:nvPr/>
        </p:nvSpPr>
        <p:spPr>
          <a:xfrm>
            <a:off x="6528806" y="508752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133</a:t>
            </a:r>
            <a:endParaRPr lang="en-IN" sz="1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CDB914-25C7-8247-6C32-F4C9424AFAB1}"/>
              </a:ext>
            </a:extLst>
          </p:cNvPr>
          <p:cNvSpPr txBox="1"/>
          <p:nvPr/>
        </p:nvSpPr>
        <p:spPr>
          <a:xfrm>
            <a:off x="7978689" y="5072534"/>
            <a:ext cx="779488" cy="246221"/>
          </a:xfrm>
          <a:prstGeom prst="rect">
            <a:avLst/>
          </a:prstGeom>
          <a:solidFill>
            <a:schemeClr val="accent3">
              <a:lumMod val="60000"/>
              <a:lumOff val="40000"/>
            </a:schemeClr>
          </a:solidFill>
        </p:spPr>
        <p:txBody>
          <a:bodyPr wrap="square" rtlCol="0">
            <a:spAutoFit/>
          </a:bodyPr>
          <a:lstStyle/>
          <a:p>
            <a:pPr algn="ctr"/>
            <a:r>
              <a:rPr lang="en-US" sz="1000" b="1" dirty="0">
                <a:latin typeface="Arial" panose="020B0604020202020204" pitchFamily="34" charset="0"/>
                <a:cs typeface="Arial" panose="020B0604020202020204" pitchFamily="34" charset="0"/>
              </a:rPr>
              <a:t>157</a:t>
            </a:r>
            <a:endParaRPr lang="en-IN" sz="1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DE94568-74A9-33C6-698F-D4E642D9E566}"/>
              </a:ext>
            </a:extLst>
          </p:cNvPr>
          <p:cNvSpPr txBox="1"/>
          <p:nvPr/>
        </p:nvSpPr>
        <p:spPr>
          <a:xfrm>
            <a:off x="141223" y="5090024"/>
            <a:ext cx="1469865" cy="246221"/>
          </a:xfrm>
          <a:prstGeom prst="rect">
            <a:avLst/>
          </a:prstGeom>
          <a:solidFill>
            <a:schemeClr val="accent2">
              <a:lumMod val="60000"/>
              <a:lumOff val="40000"/>
            </a:schemeClr>
          </a:solidFill>
        </p:spPr>
        <p:txBody>
          <a:bodyPr wrap="square" rtlCol="0">
            <a:spAutoFit/>
          </a:bodyPr>
          <a:lstStyle/>
          <a:p>
            <a:pPr algn="ctr"/>
            <a:r>
              <a:rPr lang="en-IN" sz="1000" b="1" dirty="0">
                <a:latin typeface="Arial" panose="020B0604020202020204" pitchFamily="34" charset="0"/>
                <a:cs typeface="Arial" panose="020B0604020202020204" pitchFamily="34" charset="0"/>
              </a:rPr>
              <a:t>Total in KT</a:t>
            </a:r>
          </a:p>
        </p:txBody>
      </p:sp>
      <p:sp>
        <p:nvSpPr>
          <p:cNvPr id="10" name="TextBox 9">
            <a:extLst>
              <a:ext uri="{FF2B5EF4-FFF2-40B4-BE49-F238E27FC236}">
                <a16:creationId xmlns:a16="http://schemas.microsoft.com/office/drawing/2014/main" id="{81B98543-FB1D-75A6-6BE9-E1103CABB460}"/>
              </a:ext>
            </a:extLst>
          </p:cNvPr>
          <p:cNvSpPr txBox="1"/>
          <p:nvPr/>
        </p:nvSpPr>
        <p:spPr>
          <a:xfrm>
            <a:off x="79240" y="5635977"/>
            <a:ext cx="5378248" cy="262070"/>
          </a:xfrm>
          <a:prstGeom prst="rect">
            <a:avLst/>
          </a:prstGeom>
          <a:noFill/>
        </p:spPr>
        <p:txBody>
          <a:bodyPr wrap="square" rtlCol="0">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Others: </a:t>
            </a:r>
            <a:r>
              <a:rPr kumimoji="0" lang="en-US" sz="700" b="0" i="1" u="none" strike="noStrike" kern="1200" cap="none" spc="0" normalizeH="0" baseline="0" noProof="0" dirty="0" err="1">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Curpic</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 ammonium phosphate, Molybdenum trioxide, Ammonium molybdate, Calcium chloride, </a:t>
            </a:r>
            <a:r>
              <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Potassium chloride</a:t>
            </a:r>
            <a:r>
              <a:rPr lang="en-US"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rPr>
              <a:t> </a:t>
            </a:r>
            <a:r>
              <a:rPr kumimoji="0" lang="en-US" sz="700" b="0" i="1" u="none" strike="noStrike" kern="1200" cap="none" spc="0" normalizeH="0" baseline="0" noProof="0" dirty="0">
                <a:ln>
                  <a:noFill/>
                </a:ln>
                <a:solidFill>
                  <a:prstClr val="white">
                    <a:lumMod val="50000"/>
                  </a:prstClr>
                </a:solidFill>
                <a:effectLst/>
                <a:uLnTx/>
                <a:uFillTx/>
                <a:latin typeface="Arial" panose="020B0604020202020204" pitchFamily="34" charset="0"/>
                <a:ea typeface="Verdana" panose="020B0604030504040204" pitchFamily="34" charset="0"/>
                <a:cs typeface="Arial" panose="020B0604020202020204" pitchFamily="34" charset="0"/>
              </a:rPr>
              <a:t>etc.</a:t>
            </a:r>
            <a:endParaRPr lang="en-IN" sz="700" i="1" dirty="0">
              <a:solidFill>
                <a:prstClr val="white">
                  <a:lumMod val="50000"/>
                </a:prstClr>
              </a:solidFill>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991638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1"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Supply and Demand Analysis</a:t>
            </a:r>
            <a:endParaRPr lang="en-US" sz="1400" b="0" dirty="0">
              <a:solidFill>
                <a:schemeClr val="tx1"/>
              </a:solidFill>
              <a:latin typeface="Arial" panose="020B0604020202020204" pitchFamily="34" charset="0"/>
              <a:ea typeface="Verdana" panose="020B0604030504040204" pitchFamily="34" charset="0"/>
            </a:endParaRPr>
          </a:p>
        </p:txBody>
      </p:sp>
      <p:graphicFrame>
        <p:nvGraphicFramePr>
          <p:cNvPr id="2" name="Table 1">
            <a:extLst>
              <a:ext uri="{FF2B5EF4-FFF2-40B4-BE49-F238E27FC236}">
                <a16:creationId xmlns:a16="http://schemas.microsoft.com/office/drawing/2014/main" id="{893B3CE8-293D-7748-EB66-C4C90A8BD80C}"/>
              </a:ext>
            </a:extLst>
          </p:cNvPr>
          <p:cNvGraphicFramePr>
            <a:graphicFrameLocks noGrp="1"/>
          </p:cNvGraphicFramePr>
          <p:nvPr>
            <p:extLst>
              <p:ext uri="{D42A27DB-BD31-4B8C-83A1-F6EECF244321}">
                <p14:modId xmlns:p14="http://schemas.microsoft.com/office/powerpoint/2010/main" val="4054413714"/>
              </p:ext>
            </p:extLst>
          </p:nvPr>
        </p:nvGraphicFramePr>
        <p:xfrm>
          <a:off x="100620" y="800101"/>
          <a:ext cx="8823039" cy="3858986"/>
        </p:xfrm>
        <a:graphic>
          <a:graphicData uri="http://schemas.openxmlformats.org/drawingml/2006/table">
            <a:tbl>
              <a:tblPr firstRow="1" bandRow="1">
                <a:tableStyleId>{073A0DAA-6AF3-43AB-8588-CEC1D06C72B9}</a:tableStyleId>
              </a:tblPr>
              <a:tblGrid>
                <a:gridCol w="2771714">
                  <a:extLst>
                    <a:ext uri="{9D8B030D-6E8A-4147-A177-3AD203B41FA5}">
                      <a16:colId xmlns:a16="http://schemas.microsoft.com/office/drawing/2014/main" val="3591574216"/>
                    </a:ext>
                  </a:extLst>
                </a:gridCol>
                <a:gridCol w="1229198">
                  <a:extLst>
                    <a:ext uri="{9D8B030D-6E8A-4147-A177-3AD203B41FA5}">
                      <a16:colId xmlns:a16="http://schemas.microsoft.com/office/drawing/2014/main" val="1546620715"/>
                    </a:ext>
                  </a:extLst>
                </a:gridCol>
                <a:gridCol w="1229198">
                  <a:extLst>
                    <a:ext uri="{9D8B030D-6E8A-4147-A177-3AD203B41FA5}">
                      <a16:colId xmlns:a16="http://schemas.microsoft.com/office/drawing/2014/main" val="4074677273"/>
                    </a:ext>
                  </a:extLst>
                </a:gridCol>
                <a:gridCol w="1197643">
                  <a:extLst>
                    <a:ext uri="{9D8B030D-6E8A-4147-A177-3AD203B41FA5}">
                      <a16:colId xmlns:a16="http://schemas.microsoft.com/office/drawing/2014/main" val="3978621162"/>
                    </a:ext>
                  </a:extLst>
                </a:gridCol>
                <a:gridCol w="1197643">
                  <a:extLst>
                    <a:ext uri="{9D8B030D-6E8A-4147-A177-3AD203B41FA5}">
                      <a16:colId xmlns:a16="http://schemas.microsoft.com/office/drawing/2014/main" val="2028093061"/>
                    </a:ext>
                  </a:extLst>
                </a:gridCol>
                <a:gridCol w="1197643">
                  <a:extLst>
                    <a:ext uri="{9D8B030D-6E8A-4147-A177-3AD203B41FA5}">
                      <a16:colId xmlns:a16="http://schemas.microsoft.com/office/drawing/2014/main" val="1112399129"/>
                    </a:ext>
                  </a:extLst>
                </a:gridCol>
              </a:tblGrid>
              <a:tr h="800299">
                <a:tc>
                  <a:txBody>
                    <a:bodyPr/>
                    <a:lstStyle/>
                    <a:p>
                      <a:pPr algn="ctr">
                        <a:lnSpc>
                          <a:spcPct val="150000"/>
                        </a:lnSpc>
                      </a:pPr>
                      <a:r>
                        <a:rPr lang="en-IN" sz="1200" dirty="0">
                          <a:latin typeface="Arial" panose="020B0604020202020204" pitchFamily="34" charset="0"/>
                          <a:ea typeface="Verdana" panose="020B0604030504040204" pitchFamily="34" charset="0"/>
                          <a:cs typeface="Arial" panose="020B0604020202020204" pitchFamily="34" charset="0"/>
                        </a:rPr>
                        <a:t>Parameters </a:t>
                      </a:r>
                    </a:p>
                  </a:txBody>
                  <a:tcPr marL="72000" marR="72000" marT="36000" marB="36000" anchor="ctr">
                    <a:solidFill>
                      <a:schemeClr val="accent1">
                        <a:lumMod val="50000"/>
                      </a:schemeClr>
                    </a:solidFill>
                  </a:tcPr>
                </a:tc>
                <a:tc>
                  <a:txBody>
                    <a:bodyPr/>
                    <a:lstStyle/>
                    <a:p>
                      <a:pPr algn="ctr" fontAlgn="ctr">
                        <a:lnSpc>
                          <a:spcPct val="150000"/>
                        </a:lnSpc>
                      </a:pPr>
                      <a:r>
                        <a:rPr lang="en-US" sz="1200" b="1" u="none" strike="noStrike" dirty="0">
                          <a:solidFill>
                            <a:schemeClr val="bg1"/>
                          </a:solidFill>
                          <a:effectLst/>
                          <a:latin typeface="Arial" panose="020B0604020202020204" pitchFamily="34" charset="0"/>
                          <a:cs typeface="Arial" panose="020B0604020202020204" pitchFamily="34" charset="0"/>
                        </a:rPr>
                        <a:t>FY2017</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accent1">
                        <a:lumMod val="50000"/>
                      </a:schemeClr>
                    </a:solidFill>
                  </a:tcPr>
                </a:tc>
                <a:tc>
                  <a:txBody>
                    <a:bodyPr/>
                    <a:lstStyle/>
                    <a:p>
                      <a:pPr algn="ctr" fontAlgn="ctr">
                        <a:lnSpc>
                          <a:spcPct val="150000"/>
                        </a:lnSpc>
                      </a:pPr>
                      <a:r>
                        <a:rPr lang="en-US" sz="1200" b="1" i="0" u="none" strike="noStrike" dirty="0">
                          <a:solidFill>
                            <a:schemeClr val="bg1"/>
                          </a:solidFill>
                          <a:effectLst/>
                          <a:latin typeface="Arial" panose="020B0604020202020204" pitchFamily="34" charset="0"/>
                          <a:cs typeface="Arial" panose="020B0604020202020204" pitchFamily="34" charset="0"/>
                        </a:rPr>
                        <a:t>FY2019</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accent1">
                        <a:lumMod val="50000"/>
                      </a:schemeClr>
                    </a:solidFill>
                  </a:tcPr>
                </a:tc>
                <a:tc>
                  <a:txBody>
                    <a:bodyPr/>
                    <a:lstStyle/>
                    <a:p>
                      <a:pPr algn="ctr" fontAlgn="ctr">
                        <a:lnSpc>
                          <a:spcPct val="150000"/>
                        </a:lnSpc>
                      </a:pPr>
                      <a:r>
                        <a:rPr lang="en-IN" sz="1200" b="1" u="none" strike="noStrike" dirty="0">
                          <a:solidFill>
                            <a:schemeClr val="bg1"/>
                          </a:solidFill>
                          <a:effectLst/>
                          <a:latin typeface="Arial" panose="020B0604020202020204" pitchFamily="34" charset="0"/>
                          <a:cs typeface="Arial" panose="020B0604020202020204" pitchFamily="34" charset="0"/>
                        </a:rPr>
                        <a:t>FY2021</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accent1">
                        <a:lumMod val="50000"/>
                      </a:schemeClr>
                    </a:solidFill>
                  </a:tcPr>
                </a:tc>
                <a:tc>
                  <a:txBody>
                    <a:bodyPr/>
                    <a:lstStyle/>
                    <a:p>
                      <a:pPr marL="0" algn="ctr" defTabSz="914400" rtl="0" eaLnBrk="1" fontAlgn="ctr" latinLnBrk="0" hangingPunct="1">
                        <a:lnSpc>
                          <a:spcPct val="150000"/>
                        </a:lnSpc>
                      </a:pPr>
                      <a:r>
                        <a:rPr lang="en-IN" sz="1200" b="1" u="none" strike="noStrike" kern="1200" dirty="0">
                          <a:solidFill>
                            <a:schemeClr val="bg1"/>
                          </a:solidFill>
                          <a:effectLst/>
                          <a:latin typeface="Arial" panose="020B0604020202020204" pitchFamily="34" charset="0"/>
                          <a:ea typeface="+mn-ea"/>
                          <a:cs typeface="Arial" panose="020B0604020202020204" pitchFamily="34" charset="0"/>
                        </a:rPr>
                        <a:t>FY2025</a:t>
                      </a:r>
                    </a:p>
                  </a:txBody>
                  <a:tcPr marL="9525" marR="9525" marT="9525" marB="0" anchor="ctr">
                    <a:solidFill>
                      <a:schemeClr val="accent1">
                        <a:lumMod val="50000"/>
                      </a:schemeClr>
                    </a:solidFill>
                  </a:tcPr>
                </a:tc>
                <a:tc>
                  <a:txBody>
                    <a:bodyPr/>
                    <a:lstStyle/>
                    <a:p>
                      <a:pPr marL="0" algn="ctr" defTabSz="914400" rtl="0" eaLnBrk="1" fontAlgn="ctr" latinLnBrk="0" hangingPunct="1">
                        <a:lnSpc>
                          <a:spcPct val="150000"/>
                        </a:lnSpc>
                      </a:pPr>
                      <a:r>
                        <a:rPr lang="en-IN" sz="1200" b="1" u="none" strike="noStrike" kern="1200" dirty="0">
                          <a:solidFill>
                            <a:schemeClr val="bg1"/>
                          </a:solidFill>
                          <a:effectLst/>
                          <a:latin typeface="Arial" panose="020B0604020202020204" pitchFamily="34" charset="0"/>
                          <a:ea typeface="+mn-ea"/>
                          <a:cs typeface="Arial" panose="020B0604020202020204" pitchFamily="34" charset="0"/>
                        </a:rPr>
                        <a:t>FY2027</a:t>
                      </a:r>
                    </a:p>
                  </a:txBody>
                  <a:tcPr marL="9525" marR="9525" marT="9525" marB="0" anchor="ctr">
                    <a:solidFill>
                      <a:schemeClr val="accent1">
                        <a:lumMod val="50000"/>
                      </a:schemeClr>
                    </a:solidFill>
                  </a:tcPr>
                </a:tc>
                <a:extLst>
                  <a:ext uri="{0D108BD9-81ED-4DB2-BD59-A6C34878D82A}">
                    <a16:rowId xmlns:a16="http://schemas.microsoft.com/office/drawing/2014/main" val="1023187112"/>
                  </a:ext>
                </a:extLst>
              </a:tr>
              <a:tr h="712590">
                <a:tc>
                  <a:txBody>
                    <a:bodyPr/>
                    <a:lstStyle/>
                    <a:p>
                      <a:pPr algn="ctr" fontAlgn="ctr"/>
                      <a:r>
                        <a:rPr lang="en-IN" sz="1200" b="1" i="0" u="none" strike="noStrike" dirty="0">
                          <a:solidFill>
                            <a:srgbClr val="000000"/>
                          </a:solidFill>
                          <a:effectLst/>
                          <a:latin typeface="Arial" panose="020B0604020202020204" pitchFamily="34" charset="0"/>
                          <a:cs typeface="Arial" panose="020B0604020202020204" pitchFamily="34" charset="0"/>
                        </a:rPr>
                        <a:t> Production</a:t>
                      </a:r>
                    </a:p>
                  </a:txBody>
                  <a:tcPr marL="9525" marR="9525" marT="9525"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216.3</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218.9</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330.5</a:t>
                      </a:r>
                    </a:p>
                  </a:txBody>
                  <a:tcPr marL="0" marR="0" marT="0"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350.0</a:t>
                      </a:r>
                    </a:p>
                  </a:txBody>
                  <a:tcPr marL="9525" marR="9525" marT="9525"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380.0</a:t>
                      </a:r>
                    </a:p>
                  </a:txBody>
                  <a:tcPr marL="9525" marR="9525" marT="9525" marB="0" anchor="ctr"/>
                </a:tc>
                <a:extLst>
                  <a:ext uri="{0D108BD9-81ED-4DB2-BD59-A6C34878D82A}">
                    <a16:rowId xmlns:a16="http://schemas.microsoft.com/office/drawing/2014/main" val="447295565"/>
                  </a:ext>
                </a:extLst>
              </a:tr>
              <a:tr h="456459">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I</a:t>
                      </a:r>
                      <a:r>
                        <a:rPr lang="en-IN" sz="1200" b="1" i="0" u="none" strike="noStrike" dirty="0">
                          <a:solidFill>
                            <a:srgbClr val="000000"/>
                          </a:solidFill>
                          <a:effectLst/>
                          <a:latin typeface="Arial" panose="020B0604020202020204" pitchFamily="34" charset="0"/>
                          <a:cs typeface="Arial" panose="020B0604020202020204" pitchFamily="34" charset="0"/>
                        </a:rPr>
                        <a:t>mport</a:t>
                      </a:r>
                    </a:p>
                  </a:txBody>
                  <a:tcPr marL="9525" marR="9525" marT="9525" marB="0" anchor="ct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139.4</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192.1</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158.7</a:t>
                      </a:r>
                    </a:p>
                  </a:txBody>
                  <a:tcPr marL="0" marR="0" marT="0" marB="0" anchor="ctr"/>
                </a:tc>
                <a:tc>
                  <a:txBody>
                    <a:bodyPr/>
                    <a:lstStyle/>
                    <a:p>
                      <a:pPr marL="0" algn="ctr" defTabSz="914400" rtl="0" eaLnBrk="1" fontAlgn="b" latinLnBrk="0" hangingPunct="1"/>
                      <a:r>
                        <a:rPr lang="en-US" sz="1200" b="0" i="0" u="none" strike="noStrike" kern="1200" dirty="0">
                          <a:solidFill>
                            <a:srgbClr val="000000"/>
                          </a:solidFill>
                          <a:effectLst/>
                          <a:latin typeface="Arial" panose="020B0604020202020204" pitchFamily="34" charset="0"/>
                          <a:ea typeface="+mn-ea"/>
                          <a:cs typeface="Arial" panose="020B0604020202020204" pitchFamily="34" charset="0"/>
                        </a:rPr>
                        <a:t>-</a:t>
                      </a:r>
                      <a:endParaRPr lang="en-IN"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tc>
                  <a:txBody>
                    <a:bodyPr/>
                    <a:lstStyle/>
                    <a:p>
                      <a:pPr marL="0" algn="ctr" defTabSz="914400" rtl="0" eaLnBrk="1" fontAlgn="b" latinLnBrk="0" hangingPunct="1"/>
                      <a:r>
                        <a:rPr lang="en-US" sz="1200" b="0" i="0" u="none" strike="noStrike" kern="1200" dirty="0">
                          <a:solidFill>
                            <a:srgbClr val="000000"/>
                          </a:solidFill>
                          <a:effectLst/>
                          <a:latin typeface="Arial" panose="020B0604020202020204" pitchFamily="34" charset="0"/>
                          <a:ea typeface="+mn-ea"/>
                          <a:cs typeface="Arial" panose="020B0604020202020204" pitchFamily="34" charset="0"/>
                        </a:rPr>
                        <a:t>-</a:t>
                      </a:r>
                      <a:endParaRPr lang="en-IN"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1790596740"/>
                  </a:ext>
                </a:extLst>
              </a:tr>
              <a:tr h="484890">
                <a:tc>
                  <a:txBody>
                    <a:bodyPr/>
                    <a:lstStyle/>
                    <a:p>
                      <a:pPr algn="ctr" fontAlgn="ctr"/>
                      <a:r>
                        <a:rPr lang="en-IN" sz="1200" b="1" i="0" u="none" strike="noStrike" dirty="0">
                          <a:solidFill>
                            <a:srgbClr val="000000"/>
                          </a:solidFill>
                          <a:effectLst/>
                          <a:latin typeface="Arial" panose="020B0604020202020204" pitchFamily="34" charset="0"/>
                          <a:cs typeface="Arial" panose="020B0604020202020204" pitchFamily="34" charset="0"/>
                        </a:rPr>
                        <a:t>Export</a:t>
                      </a:r>
                    </a:p>
                  </a:txBody>
                  <a:tcPr marL="9525" marR="9525" marT="9525" marB="0" anchor="ct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0.1</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0.1</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0.2</a:t>
                      </a:r>
                    </a:p>
                  </a:txBody>
                  <a:tcPr marL="0" marR="0" marT="0" marB="0" anchor="ctr"/>
                </a:tc>
                <a:tc>
                  <a:txBody>
                    <a:bodyPr/>
                    <a:lstStyle/>
                    <a:p>
                      <a:pPr marL="0" algn="ctr" defTabSz="914400" rtl="0" eaLnBrk="1" fontAlgn="b" latinLnBrk="0" hangingPunct="1"/>
                      <a:r>
                        <a:rPr lang="en-US" sz="1200" b="0" i="0" u="none" strike="noStrike" kern="1200" dirty="0">
                          <a:solidFill>
                            <a:srgbClr val="000000"/>
                          </a:solidFill>
                          <a:effectLst/>
                          <a:latin typeface="Arial" panose="020B0604020202020204" pitchFamily="34" charset="0"/>
                          <a:ea typeface="+mn-ea"/>
                          <a:cs typeface="Arial" panose="020B0604020202020204" pitchFamily="34" charset="0"/>
                        </a:rPr>
                        <a:t>-</a:t>
                      </a:r>
                      <a:endParaRPr lang="en-IN"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tc>
                  <a:txBody>
                    <a:bodyPr/>
                    <a:lstStyle/>
                    <a:p>
                      <a:pPr marL="0" algn="ctr" defTabSz="914400" rtl="0" eaLnBrk="1" fontAlgn="b" latinLnBrk="0" hangingPunct="1"/>
                      <a:r>
                        <a:rPr lang="en-US" sz="1200" b="0" i="0" u="none" strike="noStrike" kern="1200" dirty="0">
                          <a:solidFill>
                            <a:srgbClr val="000000"/>
                          </a:solidFill>
                          <a:effectLst/>
                          <a:latin typeface="Arial" panose="020B0604020202020204" pitchFamily="34" charset="0"/>
                          <a:ea typeface="+mn-ea"/>
                          <a:cs typeface="Arial" panose="020B0604020202020204" pitchFamily="34" charset="0"/>
                        </a:rPr>
                        <a:t>-</a:t>
                      </a:r>
                      <a:endParaRPr lang="en-IN"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632389635"/>
                  </a:ext>
                </a:extLst>
              </a:tr>
              <a:tr h="484890">
                <a:tc>
                  <a:txBody>
                    <a:bodyPr/>
                    <a:lstStyle/>
                    <a:p>
                      <a:pPr algn="ctr" fontAlgn="b"/>
                      <a:r>
                        <a:rPr lang="en-IN" sz="1200" b="1" i="0" u="none" strike="noStrike" dirty="0">
                          <a:solidFill>
                            <a:srgbClr val="000000"/>
                          </a:solidFill>
                          <a:effectLst/>
                          <a:latin typeface="Arial" panose="020B0604020202020204" pitchFamily="34" charset="0"/>
                          <a:cs typeface="Arial" panose="020B0604020202020204" pitchFamily="34" charset="0"/>
                        </a:rPr>
                        <a:t>Demand</a:t>
                      </a:r>
                    </a:p>
                  </a:txBody>
                  <a:tcPr marL="9525" marR="9525" marT="9525"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355.7</a:t>
                      </a:r>
                    </a:p>
                  </a:txBody>
                  <a:tcPr marL="0" marR="0" marT="0" marB="0" anchor="ct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410.9</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488.9</a:t>
                      </a:r>
                    </a:p>
                  </a:txBody>
                  <a:tcPr marL="0" marR="0" marT="0"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685.6</a:t>
                      </a:r>
                    </a:p>
                  </a:txBody>
                  <a:tcPr marL="9525" marR="9525" marT="9525"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814.1</a:t>
                      </a:r>
                    </a:p>
                  </a:txBody>
                  <a:tcPr marL="9525" marR="9525" marT="9525" marB="0" anchor="ctr"/>
                </a:tc>
                <a:extLst>
                  <a:ext uri="{0D108BD9-81ED-4DB2-BD59-A6C34878D82A}">
                    <a16:rowId xmlns:a16="http://schemas.microsoft.com/office/drawing/2014/main" val="1830817670"/>
                  </a:ext>
                </a:extLst>
              </a:tr>
              <a:tr h="434968">
                <a:tc>
                  <a:txBody>
                    <a:bodyPr/>
                    <a:lstStyle/>
                    <a:p>
                      <a:pPr algn="ctr" fontAlgn="b"/>
                      <a:r>
                        <a:rPr lang="en-US" sz="1200" b="1" i="0" u="none" strike="noStrike" dirty="0">
                          <a:solidFill>
                            <a:srgbClr val="000000"/>
                          </a:solidFill>
                          <a:effectLst/>
                          <a:latin typeface="Arial" panose="020B0604020202020204" pitchFamily="34" charset="0"/>
                          <a:cs typeface="Arial" panose="020B0604020202020204" pitchFamily="34" charset="0"/>
                        </a:rPr>
                        <a:t>S</a:t>
                      </a:r>
                      <a:r>
                        <a:rPr lang="en-IN" sz="1200" b="1" i="0" u="none" strike="noStrike" dirty="0">
                          <a:solidFill>
                            <a:srgbClr val="000000"/>
                          </a:solidFill>
                          <a:effectLst/>
                          <a:latin typeface="Arial" panose="020B0604020202020204" pitchFamily="34" charset="0"/>
                          <a:cs typeface="Arial" panose="020B0604020202020204" pitchFamily="34" charset="0"/>
                        </a:rPr>
                        <a:t>urplus/Gap</a:t>
                      </a:r>
                    </a:p>
                  </a:txBody>
                  <a:tcPr marL="9525" marR="9525" marT="9525"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   </a:t>
                      </a:r>
                    </a:p>
                  </a:txBody>
                  <a:tcPr marL="9525" marR="9525" marT="9525"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-335.6</a:t>
                      </a:r>
                    </a:p>
                  </a:txBody>
                  <a:tcPr marL="9525" marR="9525" marT="9525"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-434.1</a:t>
                      </a:r>
                    </a:p>
                  </a:txBody>
                  <a:tcPr marL="9525" marR="9525" marT="9525" marB="0" anchor="ctr"/>
                </a:tc>
                <a:extLst>
                  <a:ext uri="{0D108BD9-81ED-4DB2-BD59-A6C34878D82A}">
                    <a16:rowId xmlns:a16="http://schemas.microsoft.com/office/drawing/2014/main" val="3888421247"/>
                  </a:ext>
                </a:extLst>
              </a:tr>
              <a:tr h="484890">
                <a:tc>
                  <a:txBody>
                    <a:bodyPr/>
                    <a:lstStyle/>
                    <a:p>
                      <a:pPr algn="ctr" fontAlgn="b"/>
                      <a:r>
                        <a:rPr lang="en-IN" sz="1200" b="1" i="0" u="none" strike="noStrike" dirty="0">
                          <a:solidFill>
                            <a:srgbClr val="000000"/>
                          </a:solidFill>
                          <a:effectLst/>
                          <a:latin typeface="Arial" panose="020B0604020202020204" pitchFamily="34" charset="0"/>
                          <a:cs typeface="Arial" panose="020B0604020202020204" pitchFamily="34" charset="0"/>
                        </a:rPr>
                        <a:t>Existing Capacity</a:t>
                      </a:r>
                    </a:p>
                  </a:txBody>
                  <a:tcPr marL="9525" marR="9525" marT="9525" marB="0" anchor="ct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300.0</a:t>
                      </a:r>
                    </a:p>
                  </a:txBody>
                  <a:tcPr marL="0" marR="0" marT="0" marB="0" anchor="ctr"/>
                </a:tc>
                <a:tc>
                  <a:txBody>
                    <a:bodyPr/>
                    <a:lstStyle/>
                    <a:p>
                      <a:pPr algn="ctr" fontAlgn="b"/>
                      <a:r>
                        <a:rPr lang="en-IN" sz="1200" b="0" i="0" u="none" strike="noStrike">
                          <a:solidFill>
                            <a:srgbClr val="000000"/>
                          </a:solidFill>
                          <a:effectLst/>
                          <a:latin typeface="Arial" panose="020B0604020202020204" pitchFamily="34" charset="0"/>
                          <a:cs typeface="Arial" panose="020B0604020202020204" pitchFamily="34" charset="0"/>
                        </a:rPr>
                        <a:t>330.0</a:t>
                      </a:r>
                    </a:p>
                  </a:txBody>
                  <a:tcPr marL="0" marR="0" marT="0" marB="0" anchor="ctr"/>
                </a:tc>
                <a:tc>
                  <a:txBody>
                    <a:bodyPr/>
                    <a:lstStyle/>
                    <a:p>
                      <a:pPr algn="ctr" fontAlgn="b"/>
                      <a:r>
                        <a:rPr lang="en-IN" sz="1200" b="0" i="0" u="none" strike="noStrike" dirty="0">
                          <a:solidFill>
                            <a:srgbClr val="000000"/>
                          </a:solidFill>
                          <a:effectLst/>
                          <a:latin typeface="Arial" panose="020B0604020202020204" pitchFamily="34" charset="0"/>
                          <a:cs typeface="Arial" panose="020B0604020202020204" pitchFamily="34" charset="0"/>
                        </a:rPr>
                        <a:t>400.0</a:t>
                      </a:r>
                    </a:p>
                  </a:txBody>
                  <a:tcPr marL="0" marR="0" marT="0"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400.0</a:t>
                      </a:r>
                    </a:p>
                  </a:txBody>
                  <a:tcPr marL="9525" marR="9525" marT="9525" marB="0" anchor="ctr"/>
                </a:tc>
                <a:tc>
                  <a:txBody>
                    <a:bodyPr/>
                    <a:lstStyle/>
                    <a:p>
                      <a:pPr marL="0" algn="ctr" defTabSz="914400" rtl="0" eaLnBrk="1" fontAlgn="b" latinLnBrk="0" hangingPunct="1"/>
                      <a:r>
                        <a:rPr lang="en-IN" sz="1200" b="0" i="0" u="none" strike="noStrike" kern="1200" dirty="0">
                          <a:solidFill>
                            <a:srgbClr val="000000"/>
                          </a:solidFill>
                          <a:effectLst/>
                          <a:latin typeface="Arial" panose="020B0604020202020204" pitchFamily="34" charset="0"/>
                          <a:ea typeface="+mn-ea"/>
                          <a:cs typeface="Arial" panose="020B0604020202020204" pitchFamily="34" charset="0"/>
                        </a:rPr>
                        <a:t>400.0</a:t>
                      </a:r>
                    </a:p>
                  </a:txBody>
                  <a:tcPr marL="9525" marR="9525" marT="9525" marB="0" anchor="ctr"/>
                </a:tc>
                <a:extLst>
                  <a:ext uri="{0D108BD9-81ED-4DB2-BD59-A6C34878D82A}">
                    <a16:rowId xmlns:a16="http://schemas.microsoft.com/office/drawing/2014/main" val="1049688395"/>
                  </a:ext>
                </a:extLst>
              </a:tr>
            </a:tbl>
          </a:graphicData>
        </a:graphic>
      </p:graphicFrame>
      <p:sp>
        <p:nvSpPr>
          <p:cNvPr id="3" name="Rectangle 2">
            <a:extLst>
              <a:ext uri="{FF2B5EF4-FFF2-40B4-BE49-F238E27FC236}">
                <a16:creationId xmlns:a16="http://schemas.microsoft.com/office/drawing/2014/main" id="{BF3CF5FA-4A60-3CE3-7841-CB77116ACE70}"/>
              </a:ext>
            </a:extLst>
          </p:cNvPr>
          <p:cNvSpPr/>
          <p:nvPr/>
        </p:nvSpPr>
        <p:spPr>
          <a:xfrm>
            <a:off x="129855" y="5029199"/>
            <a:ext cx="8764567" cy="1226459"/>
          </a:xfrm>
          <a:prstGeom prst="rect">
            <a:avLst/>
          </a:prstGeom>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 FY 2021, the overall production of micronutrients in India stood at 330.5 KT and had an existing capacity of 400 KT.</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Till now industry is operating at approximately 75% of the overall existing capacity.</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import of plant micronutrients majorly came from China which holds 90% of India’s import.</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export market of India plant micronutrients is negligible, exporting a small amount in neighboring countries.</a:t>
            </a:r>
          </a:p>
        </p:txBody>
      </p:sp>
      <p:sp>
        <p:nvSpPr>
          <p:cNvPr id="4" name="TextBox 3">
            <a:extLst>
              <a:ext uri="{FF2B5EF4-FFF2-40B4-BE49-F238E27FC236}">
                <a16:creationId xmlns:a16="http://schemas.microsoft.com/office/drawing/2014/main" id="{3C399A2A-E97C-35AF-C239-1198B14CE8D2}"/>
              </a:ext>
            </a:extLst>
          </p:cNvPr>
          <p:cNvSpPr txBox="1"/>
          <p:nvPr/>
        </p:nvSpPr>
        <p:spPr>
          <a:xfrm>
            <a:off x="7124486" y="4782284"/>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spTree>
    <p:extLst>
      <p:ext uri="{BB962C8B-B14F-4D97-AF65-F5344CB8AC3E}">
        <p14:creationId xmlns:p14="http://schemas.microsoft.com/office/powerpoint/2010/main" val="1980796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1" y="167291"/>
            <a:ext cx="7328388" cy="457200"/>
          </a:xfrm>
        </p:spPr>
        <p:txBody>
          <a:bodyPr>
            <a:normAutofit/>
          </a:bodyPr>
          <a:lstStyle/>
          <a:p>
            <a:pPr>
              <a:spcBef>
                <a:spcPts val="0"/>
              </a:spcBef>
            </a:pPr>
            <a:r>
              <a:rPr lang="en-US" sz="1400" dirty="0">
                <a:solidFill>
                  <a:schemeClr val="tx1"/>
                </a:solidFill>
                <a:latin typeface="Arial" panose="020B0604020202020204" pitchFamily="34" charset="0"/>
                <a:ea typeface="Verdana" panose="020B0604030504040204" pitchFamily="34" charset="0"/>
              </a:rPr>
              <a:t>Import, By Volume</a:t>
            </a:r>
            <a:endParaRPr lang="en-US" sz="1400" b="0" dirty="0">
              <a:solidFill>
                <a:schemeClr val="tx1"/>
              </a:solidFill>
              <a:latin typeface="Arial" panose="020B0604020202020204" pitchFamily="34" charset="0"/>
              <a:ea typeface="Verdana" panose="020B0604030504040204" pitchFamily="34" charset="0"/>
            </a:endParaRPr>
          </a:p>
        </p:txBody>
      </p:sp>
      <p:graphicFrame>
        <p:nvGraphicFramePr>
          <p:cNvPr id="8" name="Chart 7">
            <a:extLst>
              <a:ext uri="{FF2B5EF4-FFF2-40B4-BE49-F238E27FC236}">
                <a16:creationId xmlns:a16="http://schemas.microsoft.com/office/drawing/2014/main" id="{0BFD62A2-2776-B389-AD75-5BD26E852234}"/>
              </a:ext>
            </a:extLst>
          </p:cNvPr>
          <p:cNvGraphicFramePr/>
          <p:nvPr>
            <p:extLst>
              <p:ext uri="{D42A27DB-BD31-4B8C-83A1-F6EECF244321}">
                <p14:modId xmlns:p14="http://schemas.microsoft.com/office/powerpoint/2010/main" val="2521859885"/>
              </p:ext>
            </p:extLst>
          </p:nvPr>
        </p:nvGraphicFramePr>
        <p:xfrm>
          <a:off x="159091" y="895446"/>
          <a:ext cx="8825817" cy="340062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D109EA77-B2E7-8BDE-D560-7676F14B5131}"/>
              </a:ext>
            </a:extLst>
          </p:cNvPr>
          <p:cNvSpPr/>
          <p:nvPr/>
        </p:nvSpPr>
        <p:spPr>
          <a:xfrm>
            <a:off x="171256" y="4837563"/>
            <a:ext cx="8825817" cy="1316494"/>
          </a:xfrm>
          <a:prstGeom prst="rect">
            <a:avLst/>
          </a:prstGeom>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imported 158.7 Kilo tons of micronutrients in FY 2021.</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India is the import driven market of micronutrients, importing 90% from China.</a:t>
            </a:r>
          </a:p>
          <a:p>
            <a:pPr marL="171446" indent="-171446" algn="just">
              <a:lnSpc>
                <a:spcPct val="150000"/>
              </a:lnSpc>
              <a:buFont typeface="Arial" panose="020B0604020202020204" pitchFamily="34" charset="0"/>
              <a:buChar char="•"/>
              <a:defRP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Moreover, the export of micronutrients from India is negligible, exporting mainly to Southeast Asian countries like Bangladesh, Myanmar, Laos, Nepal, Sri Lanka etc. </a:t>
            </a:r>
          </a:p>
        </p:txBody>
      </p:sp>
      <p:sp>
        <p:nvSpPr>
          <p:cNvPr id="13" name="TextBox 12">
            <a:extLst>
              <a:ext uri="{FF2B5EF4-FFF2-40B4-BE49-F238E27FC236}">
                <a16:creationId xmlns:a16="http://schemas.microsoft.com/office/drawing/2014/main" id="{CDB51F11-44B8-729C-CFF3-568355085B4D}"/>
              </a:ext>
            </a:extLst>
          </p:cNvPr>
          <p:cNvSpPr txBox="1"/>
          <p:nvPr/>
        </p:nvSpPr>
        <p:spPr>
          <a:xfrm>
            <a:off x="2897592" y="4529957"/>
            <a:ext cx="3518287"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Import Top 5 Countries, By Volume (Kilo </a:t>
            </a:r>
            <a:r>
              <a:rPr lang="en-US" sz="1000" b="1" dirty="0" err="1">
                <a:latin typeface="Arial" panose="020B0604020202020204" pitchFamily="34" charset="0"/>
                <a:cs typeface="Arial" panose="020B0604020202020204" pitchFamily="34" charset="0"/>
              </a:rPr>
              <a:t>Tonnes</a:t>
            </a:r>
            <a:r>
              <a:rPr lang="en-US" sz="1000" b="1" dirty="0">
                <a:latin typeface="Arial" panose="020B0604020202020204" pitchFamily="34" charset="0"/>
                <a:cs typeface="Arial" panose="020B0604020202020204" pitchFamily="34" charset="0"/>
              </a:rPr>
              <a:t>)</a:t>
            </a:r>
            <a:endParaRPr lang="en-IN" sz="10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90056F6-042E-4430-21CB-F3474E93D7D2}"/>
              </a:ext>
            </a:extLst>
          </p:cNvPr>
          <p:cNvSpPr txBox="1"/>
          <p:nvPr/>
        </p:nvSpPr>
        <p:spPr>
          <a:xfrm>
            <a:off x="7153514" y="4521027"/>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spTree>
    <p:extLst>
      <p:ext uri="{BB962C8B-B14F-4D97-AF65-F5344CB8AC3E}">
        <p14:creationId xmlns:p14="http://schemas.microsoft.com/office/powerpoint/2010/main" val="4226619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022885" y="4531304"/>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1351230038"/>
              </p:ext>
            </p:extLst>
          </p:nvPr>
        </p:nvGraphicFramePr>
        <p:xfrm>
          <a:off x="132587" y="931761"/>
          <a:ext cx="8876167" cy="411921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descr="esdf">
            <a:extLst>
              <a:ext uri="{FF2B5EF4-FFF2-40B4-BE49-F238E27FC236}">
                <a16:creationId xmlns:a16="http://schemas.microsoft.com/office/drawing/2014/main" id="{2D7C22D3-56E9-76AD-6064-055A98BD5E42}"/>
              </a:ext>
            </a:extLst>
          </p:cNvPr>
          <p:cNvSpPr/>
          <p:nvPr/>
        </p:nvSpPr>
        <p:spPr>
          <a:xfrm>
            <a:off x="133916" y="5331737"/>
            <a:ext cx="8876168" cy="971007"/>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adequate availability of the copper sulphate pentahydrate in the domestic market has hampered the prices of the product in the market.</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increase in the prices of raw materials of sodium tetraborate have impacted the prices of the product. </a:t>
            </a:r>
          </a:p>
        </p:txBody>
      </p:sp>
    </p:spTree>
    <p:extLst>
      <p:ext uri="{BB962C8B-B14F-4D97-AF65-F5344CB8AC3E}">
        <p14:creationId xmlns:p14="http://schemas.microsoft.com/office/powerpoint/2010/main" val="92538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Product Overview- Plant Micronutrients</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6B126A8-45C8-4E1E-B9B6-B2C87C752A87}"/>
              </a:ext>
            </a:extLst>
          </p:cNvPr>
          <p:cNvSpPr txBox="1"/>
          <p:nvPr/>
        </p:nvSpPr>
        <p:spPr>
          <a:xfrm>
            <a:off x="3026229" y="964008"/>
            <a:ext cx="6052457" cy="5446281"/>
          </a:xfrm>
          <a:prstGeom prst="rect">
            <a:avLst/>
          </a:prstGeom>
          <a:solidFill>
            <a:schemeClr val="bg1">
              <a:lumMod val="95000"/>
            </a:schemeClr>
          </a:solidFill>
          <a:ln w="28575">
            <a:solidFill>
              <a:schemeClr val="tx2">
                <a:lumMod val="75000"/>
              </a:schemeClr>
            </a:solidFill>
          </a:ln>
        </p:spPr>
        <p:txBody>
          <a:bodyPr wrap="square" lIns="144000" tIns="72000" rIns="144000" bIns="72000">
            <a:spAutoFit/>
          </a:bodyPr>
          <a:lstStyle/>
          <a:p>
            <a:pPr algn="just">
              <a:lnSpc>
                <a:spcPct val="150000"/>
              </a:lnSpc>
            </a:pPr>
            <a:r>
              <a:rPr lang="en-US" sz="1100" dirty="0">
                <a:solidFill>
                  <a:schemeClr val="tx1"/>
                </a:solidFill>
                <a:latin typeface="Arial" panose="020B0604020202020204" pitchFamily="34" charset="0"/>
                <a:cs typeface="Arial" panose="020B0604020202020204" pitchFamily="34" charset="0"/>
              </a:rPr>
              <a:t>Micronutrients are essential plant nutrients that are found in trace amounts in tissue but play an imperative role in plant growth and development. Without these nutrients, plant nutrition would be compromised leading to potential declines in plant productivity. Of the 17 elements essential for plant growth, eight are micronutrients: boron (B), chlorine (CI), copper (Cu), iron (Fe), manganese (Mn), molybdenum (Mo), zinc (Zn) and nickel (Ni). </a:t>
            </a:r>
          </a:p>
          <a:p>
            <a:pPr algn="just">
              <a:lnSpc>
                <a:spcPct val="150000"/>
              </a:lnSpc>
            </a:pPr>
            <a:r>
              <a:rPr lang="en-US" sz="1100" dirty="0">
                <a:solidFill>
                  <a:schemeClr val="tx1"/>
                </a:solidFill>
                <a:latin typeface="Arial" panose="020B0604020202020204" pitchFamily="34" charset="0"/>
                <a:cs typeface="Arial" panose="020B0604020202020204" pitchFamily="34" charset="0"/>
              </a:rPr>
              <a:t>Mineral elements nurture horticultural crops and also crops of cereals, pulses, oilseeds, spices, and plantation. In spite of the low demand, critical plant functions are hindered if micronutrients are unavailable, which results in plant deformations, lower yield, and diminished growth. Micronutrients are crucial for plant growth and play an important role in balancing crop nutrition.</a:t>
            </a:r>
          </a:p>
          <a:p>
            <a:pPr algn="just">
              <a:lnSpc>
                <a:spcPct val="150000"/>
              </a:lnSpc>
            </a:pPr>
            <a:endParaRPr lang="en-US" sz="1100" dirty="0">
              <a:solidFill>
                <a:schemeClr val="tx1"/>
              </a:solidFill>
              <a:latin typeface="Arial" panose="020B0604020202020204" pitchFamily="34" charset="0"/>
              <a:cs typeface="Arial" panose="020B0604020202020204" pitchFamily="34" charset="0"/>
            </a:endParaRPr>
          </a:p>
          <a:p>
            <a:pPr algn="just">
              <a:lnSpc>
                <a:spcPct val="150000"/>
              </a:lnSpc>
            </a:pPr>
            <a:r>
              <a:rPr lang="en-US" sz="1100" dirty="0">
                <a:solidFill>
                  <a:schemeClr val="tx1"/>
                </a:solidFill>
                <a:latin typeface="Arial" panose="020B0604020202020204" pitchFamily="34" charset="0"/>
                <a:cs typeface="Arial" panose="020B0604020202020204" pitchFamily="34" charset="0"/>
              </a:rPr>
              <a:t>There is increasing interest from the agricultural community in micronutrient fertilization for a variety of reasons including: </a:t>
            </a:r>
          </a:p>
          <a:p>
            <a:pPr marL="228600" indent="-228600" algn="just">
              <a:lnSpc>
                <a:spcPct val="150000"/>
              </a:lnSpc>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soil erosion and long-term cropping have resulted in the removal of micronutrients from soils; </a:t>
            </a:r>
          </a:p>
          <a:p>
            <a:pPr marL="228600" indent="-228600" algn="just">
              <a:lnSpc>
                <a:spcPct val="150000"/>
              </a:lnSpc>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increasing crop yields generally leads to greater micronutrient removal rates in grain and other harvested products; and </a:t>
            </a:r>
          </a:p>
          <a:p>
            <a:pPr marL="228600" indent="-228600" algn="just">
              <a:lnSpc>
                <a:spcPct val="150000"/>
              </a:lnSpc>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the widespread replacement of micronutrient-rich manures with mineral fertilizers has reduced micronutrient addition from fertilizer sources. Collectively, these factors have led farmers to question whether micronutrient fertilization may now be required to meet the changing demands of crop nutrition.  </a:t>
            </a:r>
          </a:p>
        </p:txBody>
      </p:sp>
      <p:sp>
        <p:nvSpPr>
          <p:cNvPr id="19" name="Isosceles Triangle 18">
            <a:extLst>
              <a:ext uri="{FF2B5EF4-FFF2-40B4-BE49-F238E27FC236}">
                <a16:creationId xmlns:a16="http://schemas.microsoft.com/office/drawing/2014/main" id="{434C4581-9B5A-A2C9-61AD-4431BB99B232}"/>
              </a:ext>
            </a:extLst>
          </p:cNvPr>
          <p:cNvSpPr/>
          <p:nvPr/>
        </p:nvSpPr>
        <p:spPr>
          <a:xfrm rot="5400000">
            <a:off x="-41298" y="3376064"/>
            <a:ext cx="5643512" cy="622170"/>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Opportunity for India becoming a global agro-chemical manufacturing hub">
            <a:extLst>
              <a:ext uri="{FF2B5EF4-FFF2-40B4-BE49-F238E27FC236}">
                <a16:creationId xmlns:a16="http://schemas.microsoft.com/office/drawing/2014/main" id="{B2E676EF-BA6E-87B6-285B-E74DB5210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47750"/>
            <a:ext cx="2469373" cy="2106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grochemicals: Types and their Effects - WorldOfChemicals">
            <a:extLst>
              <a:ext uri="{FF2B5EF4-FFF2-40B4-BE49-F238E27FC236}">
                <a16:creationId xmlns:a16="http://schemas.microsoft.com/office/drawing/2014/main" id="{56FCDC1B-B707-6C31-ED7E-84A7B9FF4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703382"/>
            <a:ext cx="2469373" cy="228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148503530"/>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123188240"/>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5" y="703187"/>
            <a:ext cx="8140558"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Copper Sulphate Pentahydrate 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8616942"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Copper Sulphate Pentahydrate  Imports Price Benchmarking (INR/Kg), By Top 5 Countries, FY2017 – FY2021</a:t>
            </a:r>
          </a:p>
        </p:txBody>
      </p:sp>
    </p:spTree>
    <p:extLst>
      <p:ext uri="{BB962C8B-B14F-4D97-AF65-F5344CB8AC3E}">
        <p14:creationId xmlns:p14="http://schemas.microsoft.com/office/powerpoint/2010/main" val="8268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3738365513"/>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2457587772"/>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5" y="703187"/>
            <a:ext cx="8140558"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FeSO4.7H2O 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8616942"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FeSO4.7H2O Imports Price Benchmarking (INR/Kg), By Top 5 Countries, FY2017 – FY2021</a:t>
            </a:r>
          </a:p>
        </p:txBody>
      </p:sp>
    </p:spTree>
    <p:extLst>
      <p:ext uri="{BB962C8B-B14F-4D97-AF65-F5344CB8AC3E}">
        <p14:creationId xmlns:p14="http://schemas.microsoft.com/office/powerpoint/2010/main" val="2293724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3278713123"/>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2806186739"/>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5" y="703187"/>
            <a:ext cx="8140558"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Fe EDTA Chelate 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8616942"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Fe EDTA Chelate Imports Price Benchmarking (INR/Kg), By Top 5 Countries, FY2017 – FY2021</a:t>
            </a:r>
          </a:p>
        </p:txBody>
      </p:sp>
    </p:spTree>
    <p:extLst>
      <p:ext uri="{BB962C8B-B14F-4D97-AF65-F5344CB8AC3E}">
        <p14:creationId xmlns:p14="http://schemas.microsoft.com/office/powerpoint/2010/main" val="3374630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4028656692"/>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1942741635"/>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5" y="703187"/>
            <a:ext cx="8140558"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Di Sodium Tetra Borate 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8616942"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Di Sodium Tetra Borate Imports Price Benchmarking (INR/Kg), By Top 5 Countries, FY2017 – FY2021</a:t>
            </a:r>
          </a:p>
        </p:txBody>
      </p:sp>
    </p:spTree>
    <p:extLst>
      <p:ext uri="{BB962C8B-B14F-4D97-AF65-F5344CB8AC3E}">
        <p14:creationId xmlns:p14="http://schemas.microsoft.com/office/powerpoint/2010/main" val="2018844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2041976587"/>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3663835887"/>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4" y="703187"/>
            <a:ext cx="8590501"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Di sodium </a:t>
            </a:r>
            <a:r>
              <a:rPr lang="en-US" sz="1200" dirty="0" err="1">
                <a:solidFill>
                  <a:schemeClr val="tx1"/>
                </a:solidFill>
                <a:latin typeface="Arial" panose="020B0604020202020204" pitchFamily="34" charset="0"/>
              </a:rPr>
              <a:t>Octaborate</a:t>
            </a:r>
            <a:r>
              <a:rPr lang="en-US" sz="1200" dirty="0">
                <a:solidFill>
                  <a:schemeClr val="tx1"/>
                </a:solidFill>
                <a:latin typeface="Arial" panose="020B0604020202020204" pitchFamily="34" charset="0"/>
              </a:rPr>
              <a:t> tetrahydrate 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8616942"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Di sodium </a:t>
            </a:r>
            <a:r>
              <a:rPr lang="en-US" sz="1200" dirty="0" err="1">
                <a:solidFill>
                  <a:schemeClr val="tx1"/>
                </a:solidFill>
                <a:latin typeface="Arial" panose="020B0604020202020204" pitchFamily="34" charset="0"/>
              </a:rPr>
              <a:t>Octaborate</a:t>
            </a:r>
            <a:r>
              <a:rPr lang="en-US" sz="1200" dirty="0">
                <a:solidFill>
                  <a:schemeClr val="tx1"/>
                </a:solidFill>
                <a:latin typeface="Arial" panose="020B0604020202020204" pitchFamily="34" charset="0"/>
              </a:rPr>
              <a:t> tetrahydrate Imports Price Benchmarking (INR/Kg), By Top 5 Countries, FY2017 – FY2021</a:t>
            </a:r>
          </a:p>
        </p:txBody>
      </p:sp>
    </p:spTree>
    <p:extLst>
      <p:ext uri="{BB962C8B-B14F-4D97-AF65-F5344CB8AC3E}">
        <p14:creationId xmlns:p14="http://schemas.microsoft.com/office/powerpoint/2010/main" val="2689679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a:bodyPr>
          <a:lstStyle/>
          <a:p>
            <a:r>
              <a:rPr lang="en-US" sz="1400" dirty="0">
                <a:solidFill>
                  <a:schemeClr val="tx1"/>
                </a:solidFill>
                <a:latin typeface="Arial" panose="020B0604020202020204" pitchFamily="34" charset="0"/>
              </a:rPr>
              <a:t>Plant Micronutrients Price Benchmarking (INR/Kg), FY2017 – FY2021,</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5" y="6433373"/>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3939821167"/>
              </p:ext>
            </p:extLst>
          </p:nvPr>
        </p:nvGraphicFramePr>
        <p:xfrm>
          <a:off x="132587" y="1154522"/>
          <a:ext cx="8735641" cy="2415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0E8542C9-E9E7-7A99-7FB6-B39E36101578}"/>
              </a:ext>
            </a:extLst>
          </p:cNvPr>
          <p:cNvGraphicFramePr/>
          <p:nvPr>
            <p:extLst>
              <p:ext uri="{D42A27DB-BD31-4B8C-83A1-F6EECF244321}">
                <p14:modId xmlns:p14="http://schemas.microsoft.com/office/powerpoint/2010/main" val="2186376988"/>
              </p:ext>
            </p:extLst>
          </p:nvPr>
        </p:nvGraphicFramePr>
        <p:xfrm>
          <a:off x="132586" y="4017380"/>
          <a:ext cx="8876168" cy="241599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1">
            <a:extLst>
              <a:ext uri="{FF2B5EF4-FFF2-40B4-BE49-F238E27FC236}">
                <a16:creationId xmlns:a16="http://schemas.microsoft.com/office/drawing/2014/main" id="{0914AED6-4D3F-CDE0-93EA-FF34EF01C38A}"/>
              </a:ext>
            </a:extLst>
          </p:cNvPr>
          <p:cNvSpPr txBox="1">
            <a:spLocks/>
          </p:cNvSpPr>
          <p:nvPr/>
        </p:nvSpPr>
        <p:spPr>
          <a:xfrm>
            <a:off x="132584" y="703187"/>
            <a:ext cx="8590501"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Zinc Sulphate Monohydrate Exports Price Benchmarking (INR/Kg), By Top 5 Countries, FY2017 – FY2021</a:t>
            </a:r>
          </a:p>
        </p:txBody>
      </p:sp>
      <p:sp>
        <p:nvSpPr>
          <p:cNvPr id="8" name="Text Placeholder 1">
            <a:extLst>
              <a:ext uri="{FF2B5EF4-FFF2-40B4-BE49-F238E27FC236}">
                <a16:creationId xmlns:a16="http://schemas.microsoft.com/office/drawing/2014/main" id="{DE069D7C-D337-E19A-E4F8-DE1EFD7BE90D}"/>
              </a:ext>
            </a:extLst>
          </p:cNvPr>
          <p:cNvSpPr txBox="1">
            <a:spLocks/>
          </p:cNvSpPr>
          <p:nvPr/>
        </p:nvSpPr>
        <p:spPr>
          <a:xfrm>
            <a:off x="106144" y="3516088"/>
            <a:ext cx="8616942" cy="457200"/>
          </a:xfrm>
          <a:prstGeom prst="rect">
            <a:avLst/>
          </a:prstGeom>
          <a:no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1200" dirty="0">
                <a:solidFill>
                  <a:schemeClr val="tx1"/>
                </a:solidFill>
                <a:latin typeface="Arial" panose="020B0604020202020204" pitchFamily="34" charset="0"/>
              </a:rPr>
              <a:t>Zinc Sulphate Monohydrate Imports Price Benchmarking (INR/Kg), By Top 5 Countries, FY2017 – FY2021</a:t>
            </a:r>
          </a:p>
        </p:txBody>
      </p:sp>
    </p:spTree>
    <p:extLst>
      <p:ext uri="{BB962C8B-B14F-4D97-AF65-F5344CB8AC3E}">
        <p14:creationId xmlns:p14="http://schemas.microsoft.com/office/powerpoint/2010/main" val="322398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a:xfrm>
            <a:off x="132587" y="193795"/>
            <a:ext cx="7020928" cy="457200"/>
          </a:xfrm>
        </p:spPr>
        <p:txBody>
          <a:bodyPr>
            <a:normAutofit lnSpcReduction="10000"/>
          </a:bodyPr>
          <a:lstStyle/>
          <a:p>
            <a:r>
              <a:rPr lang="en-US" sz="1400" dirty="0">
                <a:solidFill>
                  <a:schemeClr val="tx1"/>
                </a:solidFill>
                <a:latin typeface="Arial" panose="020B0604020202020204" pitchFamily="34" charset="0"/>
              </a:rPr>
              <a:t>Plant Micronutrients Raw Material Price Benchmarking (INR/Kg), FY2018 – FY2025F</a:t>
            </a:r>
          </a:p>
        </p:txBody>
      </p:sp>
      <p:sp>
        <p:nvSpPr>
          <p:cNvPr id="5" name="TextBox 4">
            <a:extLst>
              <a:ext uri="{FF2B5EF4-FFF2-40B4-BE49-F238E27FC236}">
                <a16:creationId xmlns:a16="http://schemas.microsoft.com/office/drawing/2014/main" id="{8BC59400-FB73-536F-FDF0-E1B76A541486}"/>
              </a:ext>
            </a:extLst>
          </p:cNvPr>
          <p:cNvSpPr txBox="1"/>
          <p:nvPr/>
        </p:nvSpPr>
        <p:spPr>
          <a:xfrm>
            <a:off x="7153514" y="4521027"/>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graphicFrame>
        <p:nvGraphicFramePr>
          <p:cNvPr id="3" name="Chart 2">
            <a:extLst>
              <a:ext uri="{FF2B5EF4-FFF2-40B4-BE49-F238E27FC236}">
                <a16:creationId xmlns:a16="http://schemas.microsoft.com/office/drawing/2014/main" id="{69B5ABD6-E271-B7AB-144D-6152CF90E8C3}"/>
              </a:ext>
            </a:extLst>
          </p:cNvPr>
          <p:cNvGraphicFramePr/>
          <p:nvPr>
            <p:extLst>
              <p:ext uri="{D42A27DB-BD31-4B8C-83A1-F6EECF244321}">
                <p14:modId xmlns:p14="http://schemas.microsoft.com/office/powerpoint/2010/main" val="3015426265"/>
              </p:ext>
            </p:extLst>
          </p:nvPr>
        </p:nvGraphicFramePr>
        <p:xfrm>
          <a:off x="132587" y="870857"/>
          <a:ext cx="8876167" cy="3618234"/>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97EFF6DB-819B-1015-18C5-5CAD9FA53ED5}"/>
              </a:ext>
            </a:extLst>
          </p:cNvPr>
          <p:cNvSpPr/>
          <p:nvPr/>
        </p:nvSpPr>
        <p:spPr>
          <a:xfrm>
            <a:off x="147101" y="4751859"/>
            <a:ext cx="8876168" cy="1765055"/>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Zinc Sulphate prices witnessed an episodic price during FY 2022, as the ongoing Kharif planting season boosted the downstream fertilizer demand.</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borax prices surged in the FY 2022 due to Russia – Ukraine war and the impact of Covid – 19.</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A significant decrement in new orders from importing countries and plummeting upstream raw material costs have pushed the prices of Magnesium Sulphate.</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ea typeface="Verdana" panose="020B0604030504040204" pitchFamily="34" charset="0"/>
                <a:cs typeface="Arial" panose="020B0604020202020204" pitchFamily="34" charset="0"/>
              </a:rPr>
              <a:t>The prices of Copper sulphate surged due to increase in the prices of raw materials. </a:t>
            </a:r>
          </a:p>
        </p:txBody>
      </p:sp>
    </p:spTree>
    <p:extLst>
      <p:ext uri="{BB962C8B-B14F-4D97-AF65-F5344CB8AC3E}">
        <p14:creationId xmlns:p14="http://schemas.microsoft.com/office/powerpoint/2010/main" val="3616271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A0403-07EA-8DD6-A8C3-6737437A0FE5}"/>
              </a:ext>
            </a:extLst>
          </p:cNvPr>
          <p:cNvSpPr>
            <a:spLocks noGrp="1"/>
          </p:cNvSpPr>
          <p:nvPr>
            <p:ph type="body" sz="quarter" idx="14"/>
          </p:nvPr>
        </p:nvSpPr>
        <p:spPr/>
        <p:txBody>
          <a:bodyPr>
            <a:normAutofit/>
          </a:bodyPr>
          <a:lstStyle/>
          <a:p>
            <a:r>
              <a:rPr lang="en-US" sz="1400" dirty="0">
                <a:solidFill>
                  <a:schemeClr val="tx1"/>
                </a:solidFill>
                <a:latin typeface="Arial" panose="020B0604020202020204" pitchFamily="34" charset="0"/>
              </a:rPr>
              <a:t>Value Chain- Plant Micronutrients</a:t>
            </a:r>
          </a:p>
        </p:txBody>
      </p:sp>
      <p:sp>
        <p:nvSpPr>
          <p:cNvPr id="9" name="Rectangle 8">
            <a:extLst>
              <a:ext uri="{FF2B5EF4-FFF2-40B4-BE49-F238E27FC236}">
                <a16:creationId xmlns:a16="http://schemas.microsoft.com/office/drawing/2014/main" id="{A213EBE8-8CC1-B17D-7524-B3BD822D106E}"/>
              </a:ext>
            </a:extLst>
          </p:cNvPr>
          <p:cNvSpPr/>
          <p:nvPr/>
        </p:nvSpPr>
        <p:spPr>
          <a:xfrm>
            <a:off x="154659" y="5202855"/>
            <a:ext cx="8834681" cy="1412561"/>
          </a:xfrm>
          <a:prstGeom prst="rect">
            <a:avLst/>
          </a:prstGeom>
          <a:solidFill>
            <a:schemeClr val="accent1">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The profit margin for plant micronutrients manufacture is ranging from 7% to 10%. Whereas Distributor/Agents margin is between 3% to 5% .</a:t>
            </a:r>
          </a:p>
          <a:p>
            <a:pPr marL="171450" indent="-171450" algn="just">
              <a:lnSpc>
                <a:spcPct val="150000"/>
              </a:lnSpc>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Manufacturer while dealing directly with the end user take profit ranging from 10% to 12% depending upon the nature of contract that depends upon quantity, payment terms etc.</a:t>
            </a:r>
            <a:endParaRPr lang="en-IN" sz="1200"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74291EF-87F3-C894-D5D6-E9E83399CADC}"/>
              </a:ext>
            </a:extLst>
          </p:cNvPr>
          <p:cNvGrpSpPr/>
          <p:nvPr/>
        </p:nvGrpSpPr>
        <p:grpSpPr>
          <a:xfrm>
            <a:off x="1465943" y="911812"/>
            <a:ext cx="7213531" cy="3957731"/>
            <a:chOff x="5110514" y="844608"/>
            <a:chExt cx="4015343" cy="3820448"/>
          </a:xfrm>
        </p:grpSpPr>
        <p:grpSp>
          <p:nvGrpSpPr>
            <p:cNvPr id="8" name="Group 7">
              <a:extLst>
                <a:ext uri="{FF2B5EF4-FFF2-40B4-BE49-F238E27FC236}">
                  <a16:creationId xmlns:a16="http://schemas.microsoft.com/office/drawing/2014/main" id="{6BD667C9-90E1-FA08-A232-0BD60C2A4F40}"/>
                </a:ext>
              </a:extLst>
            </p:cNvPr>
            <p:cNvGrpSpPr/>
            <p:nvPr/>
          </p:nvGrpSpPr>
          <p:grpSpPr>
            <a:xfrm>
              <a:off x="5110514" y="2817500"/>
              <a:ext cx="3926130" cy="1847556"/>
              <a:chOff x="4025384" y="2549234"/>
              <a:chExt cx="5023037" cy="2038857"/>
            </a:xfrm>
          </p:grpSpPr>
          <p:sp>
            <p:nvSpPr>
              <p:cNvPr id="18" name="TextBox 17">
                <a:extLst>
                  <a:ext uri="{FF2B5EF4-FFF2-40B4-BE49-F238E27FC236}">
                    <a16:creationId xmlns:a16="http://schemas.microsoft.com/office/drawing/2014/main" id="{28DE7067-F89E-0E09-B1D4-F7E3B8FC7EC6}"/>
                  </a:ext>
                </a:extLst>
              </p:cNvPr>
              <p:cNvSpPr txBox="1"/>
              <p:nvPr/>
            </p:nvSpPr>
            <p:spPr>
              <a:xfrm>
                <a:off x="4025384" y="2549234"/>
                <a:ext cx="3488041" cy="295077"/>
              </a:xfrm>
              <a:prstGeom prst="rect">
                <a:avLst/>
              </a:prstGeom>
              <a:solidFill>
                <a:schemeClr val="tx1"/>
              </a:solid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Distributor/Agents </a:t>
                </a:r>
                <a:endParaRPr lang="en-IN" sz="12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E54F55F-2409-D5F0-D3F9-7B82421636D1}"/>
                  </a:ext>
                </a:extLst>
              </p:cNvPr>
              <p:cNvSpPr txBox="1"/>
              <p:nvPr/>
            </p:nvSpPr>
            <p:spPr>
              <a:xfrm>
                <a:off x="5429738" y="4293014"/>
                <a:ext cx="3618683" cy="295077"/>
              </a:xfrm>
              <a:prstGeom prst="rect">
                <a:avLst/>
              </a:prstGeom>
              <a:solidFill>
                <a:schemeClr val="tx1"/>
              </a:solid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End User  </a:t>
                </a:r>
                <a:endParaRPr lang="en-IN" sz="1200" dirty="0">
                  <a:solidFill>
                    <a:schemeClr val="bg1"/>
                  </a:solidFill>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27461CAC-F43C-CD5E-E9CA-FC5660454793}"/>
                </a:ext>
              </a:extLst>
            </p:cNvPr>
            <p:cNvSpPr txBox="1"/>
            <p:nvPr/>
          </p:nvSpPr>
          <p:spPr>
            <a:xfrm>
              <a:off x="5239657" y="844608"/>
              <a:ext cx="3886200" cy="267391"/>
            </a:xfrm>
            <a:prstGeom prst="rect">
              <a:avLst/>
            </a:prstGeom>
            <a:solidFill>
              <a:schemeClr val="tx1"/>
            </a:solid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Manufacturer/Producer </a:t>
              </a:r>
              <a:endParaRPr lang="en-IN" sz="1200" dirty="0">
                <a:solidFill>
                  <a:schemeClr val="bg1"/>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0F03E013-082E-835F-7F33-596C38CD98F4}"/>
                </a:ext>
              </a:extLst>
            </p:cNvPr>
            <p:cNvCxnSpPr>
              <a:cxnSpLocks/>
            </p:cNvCxnSpPr>
            <p:nvPr/>
          </p:nvCxnSpPr>
          <p:spPr>
            <a:xfrm>
              <a:off x="8305800" y="1140761"/>
              <a:ext cx="0" cy="211297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3514C1-D8AB-8C4D-D34F-439D0CBFDFD1}"/>
                </a:ext>
              </a:extLst>
            </p:cNvPr>
            <p:cNvCxnSpPr>
              <a:cxnSpLocks/>
            </p:cNvCxnSpPr>
            <p:nvPr/>
          </p:nvCxnSpPr>
          <p:spPr>
            <a:xfrm>
              <a:off x="8305800" y="3253737"/>
              <a:ext cx="0" cy="1143928"/>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823A42-C111-31A0-48EE-2D7B6158E6F1}"/>
                </a:ext>
              </a:extLst>
            </p:cNvPr>
            <p:cNvSpPr txBox="1"/>
            <p:nvPr/>
          </p:nvSpPr>
          <p:spPr>
            <a:xfrm>
              <a:off x="7372340" y="2268466"/>
              <a:ext cx="1074718" cy="23768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Margin: 10% to 12%</a:t>
              </a:r>
              <a:endParaRPr lang="en-IN" sz="10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862068F-EBED-B18E-626D-F433C284E5D3}"/>
                </a:ext>
              </a:extLst>
            </p:cNvPr>
            <p:cNvSpPr txBox="1"/>
            <p:nvPr/>
          </p:nvSpPr>
          <p:spPr>
            <a:xfrm>
              <a:off x="5303260" y="2099914"/>
              <a:ext cx="1074718" cy="23768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Margin: 7% to 10%</a:t>
              </a:r>
              <a:endParaRPr lang="en-IN" sz="1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ADE00CC-F5CA-5EA5-6B36-48B8ED28A16C}"/>
                </a:ext>
              </a:extLst>
            </p:cNvPr>
            <p:cNvSpPr txBox="1"/>
            <p:nvPr/>
          </p:nvSpPr>
          <p:spPr>
            <a:xfrm>
              <a:off x="5398965" y="3531720"/>
              <a:ext cx="1074718" cy="237680"/>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Margin: 3% to 5%</a:t>
              </a:r>
              <a:endParaRPr lang="en-IN" sz="1000" dirty="0">
                <a:latin typeface="Arial" panose="020B0604020202020204" pitchFamily="34" charset="0"/>
                <a:cs typeface="Arial" panose="020B0604020202020204" pitchFamily="34" charset="0"/>
              </a:endParaRPr>
            </a:p>
          </p:txBody>
        </p:sp>
      </p:grpSp>
      <p:cxnSp>
        <p:nvCxnSpPr>
          <p:cNvPr id="20" name="Straight Arrow Connector 19">
            <a:extLst>
              <a:ext uri="{FF2B5EF4-FFF2-40B4-BE49-F238E27FC236}">
                <a16:creationId xmlns:a16="http://schemas.microsoft.com/office/drawing/2014/main" id="{7D57EDA6-8360-88CC-57A2-0B893BCB1726}"/>
              </a:ext>
            </a:extLst>
          </p:cNvPr>
          <p:cNvCxnSpPr>
            <a:cxnSpLocks/>
          </p:cNvCxnSpPr>
          <p:nvPr/>
        </p:nvCxnSpPr>
        <p:spPr>
          <a:xfrm>
            <a:off x="3787994" y="3198530"/>
            <a:ext cx="0" cy="13940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12049B3-9AC9-8E11-5846-B8F318973109}"/>
              </a:ext>
            </a:extLst>
          </p:cNvPr>
          <p:cNvCxnSpPr/>
          <p:nvPr/>
        </p:nvCxnSpPr>
        <p:spPr>
          <a:xfrm>
            <a:off x="3787994" y="1218607"/>
            <a:ext cx="0" cy="1716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98EFFB7-AB93-E845-54A0-F5DC6C133361}"/>
              </a:ext>
            </a:extLst>
          </p:cNvPr>
          <p:cNvSpPr txBox="1"/>
          <p:nvPr/>
        </p:nvSpPr>
        <p:spPr>
          <a:xfrm>
            <a:off x="163012" y="4228380"/>
            <a:ext cx="2348175" cy="246221"/>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Custom Duty: 10% , GST: 18% </a:t>
            </a:r>
          </a:p>
        </p:txBody>
      </p:sp>
      <p:sp>
        <p:nvSpPr>
          <p:cNvPr id="3" name="TextBox 2">
            <a:extLst>
              <a:ext uri="{FF2B5EF4-FFF2-40B4-BE49-F238E27FC236}">
                <a16:creationId xmlns:a16="http://schemas.microsoft.com/office/drawing/2014/main" id="{4B88FB73-0965-3636-CA67-C8752E4ECC39}"/>
              </a:ext>
            </a:extLst>
          </p:cNvPr>
          <p:cNvSpPr txBox="1"/>
          <p:nvPr/>
        </p:nvSpPr>
        <p:spPr>
          <a:xfrm>
            <a:off x="7124486" y="4898396"/>
            <a:ext cx="1855240" cy="230832"/>
          </a:xfrm>
          <a:prstGeom prst="rect">
            <a:avLst/>
          </a:prstGeom>
          <a:noFill/>
        </p:spPr>
        <p:txBody>
          <a:bodyPr wrap="square" rtlCol="0">
            <a:spAutoFit/>
          </a:bodyPr>
          <a:lstStyle/>
          <a:p>
            <a:pPr algn="r"/>
            <a:r>
              <a:rPr lang="en-US" sz="900" i="1" dirty="0">
                <a:solidFill>
                  <a:schemeClr val="bg2">
                    <a:lumMod val="50000"/>
                  </a:schemeClr>
                </a:solidFill>
                <a:latin typeface="Arial" panose="020B0604020202020204" pitchFamily="34" charset="0"/>
                <a:cs typeface="Arial" panose="020B0604020202020204" pitchFamily="34" charset="0"/>
              </a:rPr>
              <a:t>Source- ChemAnalyst</a:t>
            </a:r>
          </a:p>
        </p:txBody>
      </p:sp>
    </p:spTree>
    <p:extLst>
      <p:ext uri="{BB962C8B-B14F-4D97-AF65-F5344CB8AC3E}">
        <p14:creationId xmlns:p14="http://schemas.microsoft.com/office/powerpoint/2010/main" val="1211167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4">
            <a:extLst>
              <a:ext uri="{FF2B5EF4-FFF2-40B4-BE49-F238E27FC236}">
                <a16:creationId xmlns:a16="http://schemas.microsoft.com/office/drawing/2014/main" id="{871D0B0A-314A-49E5-8C98-CAF430E2C258}"/>
              </a:ext>
            </a:extLst>
          </p:cNvPr>
          <p:cNvSpPr txBox="1"/>
          <p:nvPr/>
        </p:nvSpPr>
        <p:spPr>
          <a:xfrm>
            <a:off x="275669" y="1094534"/>
            <a:ext cx="8622385" cy="29463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need for micronutrients across the Indian agriculture industry is mostly driven by the rise in demand for high-value crops like nutrient-rich fruits and vegetables.</a:t>
            </a: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Indian government is introducing attractive agricultural programs and providing subsidies to encourage the adoption of agricultural micronutrients as part of its efforts to educate farmers about soil health. For instance, the Government of India (GOI) pushed fortified and customized fertilizers in 2020 and created the Nutrient Based Subsidy (NBS) scheme. To encourage the use of zinc and boron, the government also provided additional subsidies on those materials.</a:t>
            </a: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production of chlorophyll is accelerated by iron. The nodules of legume roots contain iron that serves as an oxygen carrier. The demand for ferrous fertilizers is rising as farmers become more aware of the benefits of iron.</a:t>
            </a:r>
            <a:endParaRPr lang="en-US" sz="11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Due to its low cost and simplicity of use, soil application is the most efficient way for applying micronutrients. The use of the soil application approach has been prompted by a lack of improved </a:t>
            </a: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fertilisation</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techniques in some areas of India and a lack of understanding among farmers</a:t>
            </a:r>
            <a:r>
              <a:rPr lang="en-US" sz="1100" dirty="0">
                <a:solidFill>
                  <a:prstClr val="black"/>
                </a:solidFill>
                <a:latin typeface="Arial" panose="020B0604020202020204" pitchFamily="34" charset="0"/>
                <a:ea typeface="Verdana" panose="020B0604030504040204" pitchFamily="34" charset="0"/>
                <a:cs typeface="Arial" panose="020B0604020202020204" pitchFamily="34" charset="0"/>
              </a:rPr>
              <a:t>.</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BC39ECDA-8D26-44A1-B8E0-DF08194633A6}"/>
              </a:ext>
            </a:extLst>
          </p:cNvPr>
          <p:cNvSpPr/>
          <p:nvPr/>
        </p:nvSpPr>
        <p:spPr>
          <a:xfrm>
            <a:off x="266259" y="689857"/>
            <a:ext cx="8631795" cy="352064"/>
          </a:xfrm>
          <a:prstGeom prst="roundRect">
            <a:avLst/>
          </a:prstGeom>
          <a:solidFill>
            <a:schemeClr val="accent1">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Drivers</a:t>
            </a:r>
          </a:p>
        </p:txBody>
      </p:sp>
      <p:sp>
        <p:nvSpPr>
          <p:cNvPr id="3" name="TextBox 2">
            <a:extLst>
              <a:ext uri="{FF2B5EF4-FFF2-40B4-BE49-F238E27FC236}">
                <a16:creationId xmlns:a16="http://schemas.microsoft.com/office/drawing/2014/main" id="{D95A0090-52FE-44C0-B541-05944F88A112}"/>
              </a:ext>
            </a:extLst>
          </p:cNvPr>
          <p:cNvSpPr txBox="1"/>
          <p:nvPr/>
        </p:nvSpPr>
        <p:spPr>
          <a:xfrm>
            <a:off x="6457069" y="1547444"/>
            <a:ext cx="1744399"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 name="Title 1">
            <a:extLst>
              <a:ext uri="{FF2B5EF4-FFF2-40B4-BE49-F238E27FC236}">
                <a16:creationId xmlns:a16="http://schemas.microsoft.com/office/drawing/2014/main" id="{B03FCD8A-81D4-4684-8F55-539F9F4BAB7A}"/>
              </a:ext>
            </a:extLst>
          </p:cNvPr>
          <p:cNvSpPr txBox="1">
            <a:spLocks/>
          </p:cNvSpPr>
          <p:nvPr/>
        </p:nvSpPr>
        <p:spPr>
          <a:xfrm>
            <a:off x="236113" y="260608"/>
            <a:ext cx="7406640" cy="296684"/>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lang="en-US" sz="1400" b="1" spc="0" dirty="0">
                <a:latin typeface="Arial" panose="020B060402020202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IN" dirty="0"/>
              <a:t>Market Dynamics</a:t>
            </a:r>
          </a:p>
        </p:txBody>
      </p:sp>
      <p:sp>
        <p:nvSpPr>
          <p:cNvPr id="5" name="TextBox 4">
            <a:extLst>
              <a:ext uri="{FF2B5EF4-FFF2-40B4-BE49-F238E27FC236}">
                <a16:creationId xmlns:a16="http://schemas.microsoft.com/office/drawing/2014/main" id="{EB119615-26D0-58C1-F3D7-A7ACBF587302}"/>
              </a:ext>
            </a:extLst>
          </p:cNvPr>
          <p:cNvSpPr txBox="1"/>
          <p:nvPr/>
        </p:nvSpPr>
        <p:spPr>
          <a:xfrm>
            <a:off x="275669" y="4560482"/>
            <a:ext cx="8622385" cy="192740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lack of knowledge among Indian farmers about the advantages of micronutrients is the main factor limiting the expansion of the micronutrients industry.</a:t>
            </a: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adoption of micronutrients is hampered by low-income farmers ignorance about the nutritional condition of their farmland.</a:t>
            </a:r>
            <a:endParaRPr lang="en-US" sz="1100" dirty="0">
              <a:solidFill>
                <a:prstClr val="black"/>
              </a:solidFill>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44500" rtl="0" eaLnBrk="1" fontAlgn="auto" latinLnBrk="0" hangingPunct="1">
              <a:lnSpc>
                <a:spcPct val="15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quantity to use and method of application have a considerable impact on the effectiveness of micronutrient supplements. So, it is crucial to determine the appropriate application rate and technique. Micronutrient if use in excess, can poison the soil and reduce crop output. Thus, a further barrier to the expansion of the agricultural micronutrients market is a lack of awareness about the effective nutrition (other than conventional </a:t>
            </a: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fertilisers</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needed by crops to achieve healthy and timely growth.</a:t>
            </a: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8E71A895-E2DE-6542-BF2A-8851F68963E7}"/>
              </a:ext>
            </a:extLst>
          </p:cNvPr>
          <p:cNvSpPr/>
          <p:nvPr/>
        </p:nvSpPr>
        <p:spPr>
          <a:xfrm>
            <a:off x="275669" y="4075602"/>
            <a:ext cx="8639731" cy="352064"/>
          </a:xfrm>
          <a:prstGeom prst="roundRect">
            <a:avLst/>
          </a:prstGeom>
          <a:solidFill>
            <a:schemeClr val="accent1">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Challenges</a:t>
            </a:r>
          </a:p>
        </p:txBody>
      </p:sp>
    </p:spTree>
    <p:extLst>
      <p:ext uri="{BB962C8B-B14F-4D97-AF65-F5344CB8AC3E}">
        <p14:creationId xmlns:p14="http://schemas.microsoft.com/office/powerpoint/2010/main" val="308646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object, person, table, light&#10;&#10;Description automatically generated">
            <a:extLst>
              <a:ext uri="{FF2B5EF4-FFF2-40B4-BE49-F238E27FC236}">
                <a16:creationId xmlns:a16="http://schemas.microsoft.com/office/drawing/2014/main" id="{8CFA8E39-5E75-48C6-B266-4378061580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2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COMPETITIVE LANDSCAPE</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96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working at a table&#10;&#10;Description automatically generated with low confidence">
            <a:extLst>
              <a:ext uri="{FF2B5EF4-FFF2-40B4-BE49-F238E27FC236}">
                <a16:creationId xmlns:a16="http://schemas.microsoft.com/office/drawing/2014/main" id="{621D5037-3623-40F4-B318-F6AC063610C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5668" b="7606"/>
          <a:stretch/>
        </p:blipFill>
        <p:spPr>
          <a:xfrm>
            <a:off x="0" y="0"/>
            <a:ext cx="9144000" cy="685800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a:ln>
                  <a:noFill/>
                </a:ln>
                <a:solidFill>
                  <a:schemeClr val="tx1">
                    <a:lumMod val="85000"/>
                    <a:lumOff val="15000"/>
                  </a:schemeClr>
                </a:solidFill>
                <a:uLnTx/>
                <a:uFillTx/>
                <a:latin typeface="+mj-lt"/>
                <a:ea typeface="+mj-ea"/>
                <a:cs typeface="+mj-cs"/>
              </a:rPr>
              <a:t>RESEARCH METHODOLOGY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27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8823" y="178042"/>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CLEAN AGRO FERTILIZER AND CHEMICAL PRIVATE LIMITED</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1043993"/>
            <a:ext cx="4590893" cy="5097211"/>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Clean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Agro</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Fertilizer And Chemical Private Limited were established in 2010.</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is a global supplier, importer, and distributor of chemicals, minerals, agricultural products, and raw materials.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offers a variety of chemical products with diverse applications and uses, servicing a wide range of industries.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Clean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Agro</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has built up foreign relationships with chemical suppliers and manufacturers across the globe to supply high-quality raw materials with competitive pricing.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concentrates on providing supply chain solutions to their customers for minerals, chemicals, and raw materials.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Clean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Agro</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expertise in both sourcing and logistics management which helps in streamlining the supply chains.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company’s product offering includes various products like adhesives &amp; sealants, animal nutrition &amp; feed, antifreeze &amp; coolant, coatings etc. </a:t>
            </a: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75482" y="785221"/>
            <a:ext cx="3035659" cy="3057500"/>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294270" y="3674840"/>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1193476" y="3805371"/>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82717" y="3927008"/>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Ahmedabad, Gujarat</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US" sz="1000" dirty="0">
                          <a:latin typeface="Arial" panose="020B0604020202020204" pitchFamily="34" charset="0"/>
                          <a:cs typeface="Arial" panose="020B0604020202020204" pitchFamily="34" charset="0"/>
                        </a:rPr>
                        <a:t>K</a:t>
                      </a:r>
                      <a:r>
                        <a:rPr lang="en-IN" sz="1000" dirty="0" err="1">
                          <a:latin typeface="Arial" panose="020B0604020202020204" pitchFamily="34" charset="0"/>
                          <a:cs typeface="Arial" panose="020B0604020202020204" pitchFamily="34" charset="0"/>
                        </a:rPr>
                        <a:t>alol</a:t>
                      </a:r>
                      <a:r>
                        <a:rPr lang="en-IN" sz="1000" dirty="0">
                          <a:latin typeface="Arial" panose="020B0604020202020204" pitchFamily="34" charset="0"/>
                          <a:cs typeface="Arial" panose="020B0604020202020204" pitchFamily="34" charset="0"/>
                        </a:rPr>
                        <a:t>, Gujarat</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35959" y="4319268"/>
            <a:ext cx="123009" cy="90827"/>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59128" y="4601600"/>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3275500855"/>
              </p:ext>
            </p:extLst>
          </p:nvPr>
        </p:nvGraphicFramePr>
        <p:xfrm>
          <a:off x="5087037" y="5009553"/>
          <a:ext cx="3902460" cy="121920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80,000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67,000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61902948"/>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 INR 356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9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pic>
        <p:nvPicPr>
          <p:cNvPr id="8" name="Picture 7">
            <a:extLst>
              <a:ext uri="{FF2B5EF4-FFF2-40B4-BE49-F238E27FC236}">
                <a16:creationId xmlns:a16="http://schemas.microsoft.com/office/drawing/2014/main" id="{E24F31B3-E0CD-8917-C8FD-B4C33A960686}"/>
              </a:ext>
            </a:extLst>
          </p:cNvPr>
          <p:cNvPicPr>
            <a:picLocks noChangeAspect="1"/>
          </p:cNvPicPr>
          <p:nvPr/>
        </p:nvPicPr>
        <p:blipFill>
          <a:blip r:embed="rId3"/>
          <a:stretch>
            <a:fillRect/>
          </a:stretch>
        </p:blipFill>
        <p:spPr>
          <a:xfrm>
            <a:off x="5707273" y="91335"/>
            <a:ext cx="1619250" cy="609600"/>
          </a:xfrm>
          <a:prstGeom prst="rect">
            <a:avLst/>
          </a:prstGeom>
        </p:spPr>
      </p:pic>
    </p:spTree>
    <p:extLst>
      <p:ext uri="{BB962C8B-B14F-4D97-AF65-F5344CB8AC3E}">
        <p14:creationId xmlns:p14="http://schemas.microsoft.com/office/powerpoint/2010/main" val="3549573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fontScale="92500" lnSpcReduction="10000"/>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DEEPAK FERTILISERS AND PETROCHEMICALS CORPORATION</a:t>
            </a:r>
          </a:p>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LIMITED</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876466"/>
            <a:ext cx="4590893" cy="5374210"/>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Deepak Fertilizers and Petrochemicals Corporation Limited (DFPCL) entered the fertilizer market in 1992.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One of India's largest and most known producers of bulk and specialty fertilizers today is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Smartchem</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Technologies Limited (STL), a wholly-owned subsidiary of DFPCL. The company's major brand,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Mahadhan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is used to sell its fertilizers.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brand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Mahadhan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has been awarded various achievements since its establishment, such as the Iconic ET award in 2017, Excellence in Agricultural Practices in 2016, and India’s Most Trusted Brand in 2015 and 2016.</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At its brand-new manufacturing facility in Taloja, the company has invested in global INCRO technology.</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seeks to partner and transfer technology to Indian and international collaborators.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plans to improve productivity for 10 million farmers by adopting measures like increased production, wider geographical reach, continuous availability, complete fertilization solution, technology to further strengthen grass-root connections, and research &amp; development.</a:t>
            </a: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83050" y="876466"/>
            <a:ext cx="3035659" cy="2826854"/>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566323" y="4279896"/>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974839" y="3661416"/>
              <a:ext cx="108141" cy="67669"/>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82717" y="3814524"/>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Pune, Maharashtra</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dirty="0">
                          <a:solidFill>
                            <a:schemeClr val="tx1"/>
                          </a:solidFill>
                          <a:latin typeface="Arial" panose="020B0604020202020204" pitchFamily="34" charset="0"/>
                          <a:cs typeface="Arial" panose="020B0604020202020204" pitchFamily="34" charset="0"/>
                        </a:rPr>
                        <a:t>Taloja, Gujarat</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85101" y="4242149"/>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82609" y="455411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1951974266"/>
              </p:ext>
            </p:extLst>
          </p:nvPr>
        </p:nvGraphicFramePr>
        <p:xfrm>
          <a:off x="5082002" y="4786416"/>
          <a:ext cx="3902460" cy="121920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60,000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48,000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61902948"/>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5808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406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pic>
        <p:nvPicPr>
          <p:cNvPr id="8" name="Picture 7">
            <a:extLst>
              <a:ext uri="{FF2B5EF4-FFF2-40B4-BE49-F238E27FC236}">
                <a16:creationId xmlns:a16="http://schemas.microsoft.com/office/drawing/2014/main" id="{231DA46D-905C-D1A0-8442-14A9B33B1205}"/>
              </a:ext>
            </a:extLst>
          </p:cNvPr>
          <p:cNvPicPr>
            <a:picLocks noChangeAspect="1"/>
          </p:cNvPicPr>
          <p:nvPr/>
        </p:nvPicPr>
        <p:blipFill>
          <a:blip r:embed="rId3"/>
          <a:stretch>
            <a:fillRect/>
          </a:stretch>
        </p:blipFill>
        <p:spPr>
          <a:xfrm>
            <a:off x="5318383" y="131918"/>
            <a:ext cx="1631785" cy="490367"/>
          </a:xfrm>
          <a:prstGeom prst="rect">
            <a:avLst/>
          </a:prstGeom>
        </p:spPr>
      </p:pic>
    </p:spTree>
    <p:extLst>
      <p:ext uri="{BB962C8B-B14F-4D97-AF65-F5344CB8AC3E}">
        <p14:creationId xmlns:p14="http://schemas.microsoft.com/office/powerpoint/2010/main" val="3891736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BHAKTI CHEMICALS PVT. LTD.</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876467"/>
            <a:ext cx="4590893" cy="5374210"/>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Bhakti Chemicals Pvt. Ltd. was established in 1995 and is a reputed manufacturer, exporter, importer, and supplier of micronutrients that are well-recognized in both domestic &amp; overseas markets.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is also equipped with an in-house R&amp;D department equipped with modern equipment.</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also has a quality testing laboratory for developing new products and improving existing products.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Bhakti Chemicals offers a diverse range of products that are used by various industries like pharmaceuticals, agriculture, soaps &amp; detergents, personal care, textiles &amp; water treatment, agrochemicals, leather laboratory regents &amp; paints &amp; coatings.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products of the company are checked on the following parameters such as purity, effectiveness, accurate composition, precise pH value, and longer shelf life.</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has a  sophisticated infrastructure located at Navi Mumbai, MIDC, equipped with high-end equipment and the latest technology.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257800" y="968108"/>
            <a:ext cx="3314700" cy="2510315"/>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296072" y="4434962"/>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1235866" y="4369729"/>
              <a:ext cx="108141" cy="67670"/>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82717" y="3727437"/>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Navi Mumbai, Mumbai</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Navi Mumbai, Mumbai</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907899" y="4066470"/>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902311" y="439409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2787784147"/>
              </p:ext>
            </p:extLst>
          </p:nvPr>
        </p:nvGraphicFramePr>
        <p:xfrm>
          <a:off x="5082717" y="4780819"/>
          <a:ext cx="3902460" cy="121920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40,000 MT</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30.000 MT</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61902948"/>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INR 420 Crore</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INR 13 Crore</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pic>
        <p:nvPicPr>
          <p:cNvPr id="8" name="Picture 7">
            <a:extLst>
              <a:ext uri="{FF2B5EF4-FFF2-40B4-BE49-F238E27FC236}">
                <a16:creationId xmlns:a16="http://schemas.microsoft.com/office/drawing/2014/main" id="{D2D23192-9116-D1ED-A76F-7A93D7F8B90E}"/>
              </a:ext>
            </a:extLst>
          </p:cNvPr>
          <p:cNvPicPr>
            <a:picLocks noChangeAspect="1"/>
          </p:cNvPicPr>
          <p:nvPr/>
        </p:nvPicPr>
        <p:blipFill>
          <a:blip r:embed="rId3"/>
          <a:stretch>
            <a:fillRect/>
          </a:stretch>
        </p:blipFill>
        <p:spPr>
          <a:xfrm>
            <a:off x="6063808" y="119343"/>
            <a:ext cx="1104900" cy="552450"/>
          </a:xfrm>
          <a:prstGeom prst="rect">
            <a:avLst/>
          </a:prstGeom>
        </p:spPr>
      </p:pic>
    </p:spTree>
    <p:extLst>
      <p:ext uri="{BB962C8B-B14F-4D97-AF65-F5344CB8AC3E}">
        <p14:creationId xmlns:p14="http://schemas.microsoft.com/office/powerpoint/2010/main" val="214371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SAANVI ORGANICS </a:t>
            </a:r>
          </a:p>
        </p:txBody>
      </p:sp>
      <p:sp>
        <p:nvSpPr>
          <p:cNvPr id="9" name="TextBox 8">
            <a:extLst>
              <a:ext uri="{FF2B5EF4-FFF2-40B4-BE49-F238E27FC236}">
                <a16:creationId xmlns:a16="http://schemas.microsoft.com/office/drawing/2014/main" id="{40368394-201C-416C-83F4-11631F1841CF}"/>
              </a:ext>
            </a:extLst>
          </p:cNvPr>
          <p:cNvSpPr txBox="1"/>
          <p:nvPr/>
        </p:nvSpPr>
        <p:spPr>
          <a:xfrm>
            <a:off x="158823" y="920008"/>
            <a:ext cx="4590893" cy="5374210"/>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Saanvi Organics, established in 2010, works only on 100% natural &amp; organic agricultural solutions.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is present in multiple states of India, including </a:t>
            </a:r>
            <a:r>
              <a:rPr lang="en-US" sz="1200" b="0" dirty="0" err="1">
                <a:solidFill>
                  <a:prstClr val="black"/>
                </a:solidFill>
                <a:ea typeface="Verdana" panose="020B0604030504040204" pitchFamily="34" charset="0"/>
              </a:rPr>
              <a:t>Harayana</a:t>
            </a:r>
            <a:r>
              <a:rPr lang="en-US" sz="1200" b="0" dirty="0">
                <a:solidFill>
                  <a:prstClr val="black"/>
                </a:solidFill>
                <a:ea typeface="Verdana" panose="020B0604030504040204" pitchFamily="34" charset="0"/>
              </a:rPr>
              <a:t>, Jharkhand, Andhra Pradesh, Gujarat, Rajasthan, etc. </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 manufactures 100% Natural &amp; Organic fertilizers from different extracts of Trees, Herbs, and Naturally available Minerals from the Earth.</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Saanvi Organics offers quality products at industry-leading prices and ensures delivery of the ordered consignments within the stipulated time frame.</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The company’s products are researched &amp; developed on the bases of “ARYABHISHAK” &amp; "CHARAK SAMHITA" written by our respected rishi </a:t>
            </a:r>
            <a:r>
              <a:rPr lang="en-US" sz="1200" b="0" dirty="0" err="1">
                <a:solidFill>
                  <a:prstClr val="black"/>
                </a:solidFill>
                <a:ea typeface="Verdana" panose="020B0604030504040204" pitchFamily="34" charset="0"/>
              </a:rPr>
              <a:t>muni</a:t>
            </a:r>
            <a:r>
              <a:rPr lang="en-US" sz="1200" b="0" dirty="0">
                <a:solidFill>
                  <a:prstClr val="black"/>
                </a:solidFill>
                <a:ea typeface="Verdana" panose="020B0604030504040204" pitchFamily="34" charset="0"/>
              </a:rPr>
              <a:t> from India, Approx. 500 years old indigenous technology.</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200" b="0" dirty="0">
                <a:solidFill>
                  <a:prstClr val="black"/>
                </a:solidFill>
                <a:ea typeface="Verdana" panose="020B0604030504040204" pitchFamily="34" charset="0"/>
              </a:rPr>
              <a:t>Saanvi Organics is committed to manufacture quality Products continually and consistently to exceed the needs &amp; expectations of our customers, thereby achieving total customer satisfaction.</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151297" y="912577"/>
            <a:ext cx="3035659" cy="2742373"/>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223074" y="3813977"/>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10" name="Oval 25">
              <a:extLst>
                <a:ext uri="{FF2B5EF4-FFF2-40B4-BE49-F238E27FC236}">
                  <a16:creationId xmlns:a16="http://schemas.microsoft.com/office/drawing/2014/main" id="{FFE7A0F2-4A80-F756-B552-4F1E91348A06}"/>
                </a:ext>
              </a:extLst>
            </p:cNvPr>
            <p:cNvSpPr>
              <a:spLocks noChangeArrowheads="1"/>
            </p:cNvSpPr>
            <p:nvPr/>
          </p:nvSpPr>
          <p:spPr bwMode="gray">
            <a:xfrm>
              <a:off x="1165007" y="3743401"/>
              <a:ext cx="108141" cy="67670"/>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82717" y="3770979"/>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a:latin typeface="Arial" panose="020B0604020202020204" pitchFamily="34" charset="0"/>
                          <a:cs typeface="Arial" panose="020B0604020202020204" pitchFamily="34" charset="0"/>
                        </a:rPr>
                        <a:t>Ahmedabad, Gujarat</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a:t>
                      </a:r>
                      <a:endParaRPr lang="en-IN" sz="1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0" dirty="0">
                          <a:latin typeface="Arial" panose="020B0604020202020204" pitchFamily="34" charset="0"/>
                          <a:cs typeface="Arial" panose="020B0604020202020204" pitchFamily="34" charset="0"/>
                        </a:rPr>
                        <a:t>Ahmedabad, Gujarat</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909392" y="4159332"/>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87053" y="4424573"/>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3567284914"/>
              </p:ext>
            </p:extLst>
          </p:nvPr>
        </p:nvGraphicFramePr>
        <p:xfrm>
          <a:off x="5082717" y="4724962"/>
          <a:ext cx="3902460" cy="121920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216614">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latin typeface="Arial" panose="020B0604020202020204" pitchFamily="34" charset="0"/>
                          <a:cs typeface="Arial" panose="020B0604020202020204" pitchFamily="34" charset="0"/>
                        </a:rPr>
                        <a:t>33,000 MT</a:t>
                      </a:r>
                      <a:endParaRPr lang="en-IN" sz="1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3317991"/>
                  </a:ext>
                </a:extLst>
              </a:tr>
              <a:tr h="160570">
                <a:tc>
                  <a:txBody>
                    <a:bodyPr/>
                    <a:lstStyle/>
                    <a:p>
                      <a:pPr algn="ctr"/>
                      <a:r>
                        <a:rPr lang="en-US" sz="1000" dirty="0">
                          <a:latin typeface="Arial" panose="020B0604020202020204" pitchFamily="34" charset="0"/>
                          <a:cs typeface="Arial" panose="020B0604020202020204" pitchFamily="34" charset="0"/>
                        </a:rPr>
                        <a:t>Production Volume, 2021</a:t>
                      </a:r>
                      <a:endParaRPr lang="en-IN" sz="10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Arial" panose="020B0604020202020204" pitchFamily="34" charset="0"/>
                          <a:cs typeface="Arial" panose="020B0604020202020204" pitchFamily="34" charset="0"/>
                        </a:rPr>
                        <a:t>28,000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61902948"/>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400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10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pic>
        <p:nvPicPr>
          <p:cNvPr id="8" name="Picture 7">
            <a:extLst>
              <a:ext uri="{FF2B5EF4-FFF2-40B4-BE49-F238E27FC236}">
                <a16:creationId xmlns:a16="http://schemas.microsoft.com/office/drawing/2014/main" id="{594A3481-904D-7985-8724-F9E13CD7CA7C}"/>
              </a:ext>
            </a:extLst>
          </p:cNvPr>
          <p:cNvPicPr>
            <a:picLocks noChangeAspect="1"/>
          </p:cNvPicPr>
          <p:nvPr/>
        </p:nvPicPr>
        <p:blipFill>
          <a:blip r:embed="rId3"/>
          <a:stretch>
            <a:fillRect/>
          </a:stretch>
        </p:blipFill>
        <p:spPr>
          <a:xfrm>
            <a:off x="5958507" y="160983"/>
            <a:ext cx="1232466" cy="549537"/>
          </a:xfrm>
          <a:prstGeom prst="rect">
            <a:avLst/>
          </a:prstGeom>
        </p:spPr>
      </p:pic>
    </p:spTree>
    <p:extLst>
      <p:ext uri="{BB962C8B-B14F-4D97-AF65-F5344CB8AC3E}">
        <p14:creationId xmlns:p14="http://schemas.microsoft.com/office/powerpoint/2010/main" val="2178842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159090" y="167291"/>
            <a:ext cx="7328388" cy="457200"/>
          </a:xfrm>
        </p:spPr>
        <p:txBody>
          <a:bodyPr>
            <a:normAutofit/>
          </a:bodyPr>
          <a:lstStyle/>
          <a:p>
            <a:pPr>
              <a:lnSpc>
                <a:spcPct val="100000"/>
              </a:lnSpc>
              <a:spcBef>
                <a:spcPts val="0"/>
              </a:spcBef>
            </a:pPr>
            <a:r>
              <a:rPr lang="en-US" sz="1400" dirty="0">
                <a:solidFill>
                  <a:schemeClr val="tx1"/>
                </a:solidFill>
                <a:latin typeface="Arial" panose="020B0604020202020204" pitchFamily="34" charset="0"/>
                <a:ea typeface="Verdana" panose="020B0604030504040204" pitchFamily="34" charset="0"/>
              </a:rPr>
              <a:t>DHARMAJ CROP GUARD LIMITED</a:t>
            </a:r>
          </a:p>
        </p:txBody>
      </p:sp>
      <p:sp>
        <p:nvSpPr>
          <p:cNvPr id="9" name="TextBox 8">
            <a:extLst>
              <a:ext uri="{FF2B5EF4-FFF2-40B4-BE49-F238E27FC236}">
                <a16:creationId xmlns:a16="http://schemas.microsoft.com/office/drawing/2014/main" id="{40368394-201C-416C-83F4-11631F1841CF}"/>
              </a:ext>
            </a:extLst>
          </p:cNvPr>
          <p:cNvSpPr txBox="1"/>
          <p:nvPr/>
        </p:nvSpPr>
        <p:spPr>
          <a:xfrm>
            <a:off x="89815" y="722746"/>
            <a:ext cx="4590893" cy="5928208"/>
          </a:xfrm>
          <a:prstGeom prst="rect">
            <a:avLst/>
          </a:prstGeom>
          <a:solidFill>
            <a:schemeClr val="bg1"/>
          </a:solidFill>
          <a:ln w="28575">
            <a:solidFill>
              <a:schemeClr val="tx2">
                <a:lumMod val="75000"/>
              </a:schemeClr>
            </a:solidFill>
          </a:ln>
        </p:spPr>
        <p:txBody>
          <a:bodyPr wrap="square" lIns="144000" tIns="72000" rIns="144000" bIns="72000" anchor="ctr">
            <a:spAutoFit/>
          </a:bodyPr>
          <a:lstStyle>
            <a:defPPr>
              <a:defRPr lang="en-US"/>
            </a:defPPr>
            <a:lvl1pPr marL="285750" indent="-171450" algn="just">
              <a:lnSpc>
                <a:spcPct val="150000"/>
              </a:lnSpc>
              <a:buFont typeface="Wingdings" panose="05000000000000000000" pitchFamily="2" charset="2"/>
              <a:buChar char="§"/>
              <a:defRPr sz="1100" b="1">
                <a:latin typeface="Arial" panose="020B0604020202020204" pitchFamily="34" charset="0"/>
                <a:cs typeface="Arial" panose="020B0604020202020204" pitchFamily="34" charset="0"/>
              </a:defRPr>
            </a:lvl1pPr>
          </a:lstStyle>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Dharmaj</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Crop Guard Limited was established in 2015 and engaged in the manufacturing, distributing, and marketing a wide range of agrochemical formulations.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 network of more than 3,700 dealers and with access to 8 stock depots across India,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Dharmaj</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branded products are sold in 12 states.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Dharmaj</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caters to more than 600 customers in India and internationally. The company exported its product to more than 60 countries.</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Some key customers are Atul Limited,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Heranba</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Industries Limited, Innovative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Agritech</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Private Limited,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Meghmani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Industries Limited, Bharat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Rasayan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Limited, Oasis Limited, United Insecticides Private Limited, and Sadik Agrochemicals Co. Ltd.</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Dharmaj</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Crop keeps working to improve manufacturing capabilities by increasing its product line and backward integration.</a:t>
            </a:r>
          </a:p>
          <a:p>
            <a:pPr marL="171450" marR="0" lvl="0" indent="-171450" algn="just"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company focused on targeting new clients, growing business with current clients, and boosting market share in domestic and foreign markets to increase its presence in the agrochemical market rapidly.</a:t>
            </a:r>
            <a:endParaRPr lang="en-US" sz="1200" b="0" dirty="0">
              <a:solidFill>
                <a:prstClr val="black"/>
              </a:solidFill>
              <a:ea typeface="Verdana" panose="020B0604030504040204" pitchFamily="34" charset="0"/>
            </a:endParaRPr>
          </a:p>
        </p:txBody>
      </p:sp>
      <p:grpSp>
        <p:nvGrpSpPr>
          <p:cNvPr id="7" name="Group 6">
            <a:extLst>
              <a:ext uri="{FF2B5EF4-FFF2-40B4-BE49-F238E27FC236}">
                <a16:creationId xmlns:a16="http://schemas.microsoft.com/office/drawing/2014/main" id="{8B0574BA-0B4D-AFCE-B1D5-C1BB90CC4500}"/>
              </a:ext>
            </a:extLst>
          </p:cNvPr>
          <p:cNvGrpSpPr/>
          <p:nvPr/>
        </p:nvGrpSpPr>
        <p:grpSpPr>
          <a:xfrm>
            <a:off x="5021692" y="830566"/>
            <a:ext cx="3407933" cy="2996660"/>
            <a:chOff x="26575" y="919977"/>
            <a:chExt cx="4728475" cy="5691231"/>
          </a:xfrm>
        </p:grpSpPr>
        <p:sp>
          <p:nvSpPr>
            <p:cNvPr id="11" name="Freeform 4">
              <a:extLst>
                <a:ext uri="{FF2B5EF4-FFF2-40B4-BE49-F238E27FC236}">
                  <a16:creationId xmlns:a16="http://schemas.microsoft.com/office/drawing/2014/main" id="{D9212ABE-6008-5AFF-D891-1C309B133319}"/>
                </a:ext>
              </a:extLst>
            </p:cNvPr>
            <p:cNvSpPr/>
            <p:nvPr/>
          </p:nvSpPr>
          <p:spPr bwMode="auto">
            <a:xfrm>
              <a:off x="770844" y="263048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 name="Freeform 5">
              <a:extLst>
                <a:ext uri="{FF2B5EF4-FFF2-40B4-BE49-F238E27FC236}">
                  <a16:creationId xmlns:a16="http://schemas.microsoft.com/office/drawing/2014/main" id="{F25FB85D-8390-556A-83C7-AF6166EB90C1}"/>
                </a:ext>
              </a:extLst>
            </p:cNvPr>
            <p:cNvSpPr/>
            <p:nvPr/>
          </p:nvSpPr>
          <p:spPr bwMode="auto">
            <a:xfrm>
              <a:off x="522754" y="34535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3" name="Freeform 6">
              <a:extLst>
                <a:ext uri="{FF2B5EF4-FFF2-40B4-BE49-F238E27FC236}">
                  <a16:creationId xmlns:a16="http://schemas.microsoft.com/office/drawing/2014/main" id="{3AF12550-57BB-6A80-3A83-FD65EC3F4EA0}"/>
                </a:ext>
              </a:extLst>
            </p:cNvPr>
            <p:cNvSpPr/>
            <p:nvPr/>
          </p:nvSpPr>
          <p:spPr bwMode="auto">
            <a:xfrm>
              <a:off x="1176944" y="39025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4" name="Freeform 7">
              <a:extLst>
                <a:ext uri="{FF2B5EF4-FFF2-40B4-BE49-F238E27FC236}">
                  <a16:creationId xmlns:a16="http://schemas.microsoft.com/office/drawing/2014/main" id="{0F0BFDD2-D42A-5529-3E64-AF585A8EFD1D}"/>
                </a:ext>
              </a:extLst>
            </p:cNvPr>
            <p:cNvSpPr/>
            <p:nvPr/>
          </p:nvSpPr>
          <p:spPr bwMode="auto">
            <a:xfrm>
              <a:off x="1365965" y="44824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D7C0480E-15D0-87E5-6287-99F32BA6DD39}"/>
                </a:ext>
              </a:extLst>
            </p:cNvPr>
            <p:cNvSpPr/>
            <p:nvPr/>
          </p:nvSpPr>
          <p:spPr bwMode="auto">
            <a:xfrm>
              <a:off x="1376301" y="31643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E925D704-F781-BC2C-3050-B0C06A2D1DC1}"/>
                </a:ext>
              </a:extLst>
            </p:cNvPr>
            <p:cNvSpPr/>
            <p:nvPr/>
          </p:nvSpPr>
          <p:spPr bwMode="auto">
            <a:xfrm>
              <a:off x="1866574" y="26074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7" name="Freeform 11">
              <a:extLst>
                <a:ext uri="{FF2B5EF4-FFF2-40B4-BE49-F238E27FC236}">
                  <a16:creationId xmlns:a16="http://schemas.microsoft.com/office/drawing/2014/main" id="{507BDCCD-FFF4-64AB-8724-A6DAF468E1B8}"/>
                </a:ext>
              </a:extLst>
            </p:cNvPr>
            <p:cNvSpPr/>
            <p:nvPr/>
          </p:nvSpPr>
          <p:spPr bwMode="auto">
            <a:xfrm>
              <a:off x="2314023" y="35874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8" name="Freeform 12">
              <a:extLst>
                <a:ext uri="{FF2B5EF4-FFF2-40B4-BE49-F238E27FC236}">
                  <a16:creationId xmlns:a16="http://schemas.microsoft.com/office/drawing/2014/main" id="{1CBAFB19-4F17-EC61-DCE8-E514BF4AC3D1}"/>
                </a:ext>
              </a:extLst>
            </p:cNvPr>
            <p:cNvSpPr/>
            <p:nvPr/>
          </p:nvSpPr>
          <p:spPr bwMode="auto">
            <a:xfrm>
              <a:off x="1938934" y="243333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13">
              <a:extLst>
                <a:ext uri="{FF2B5EF4-FFF2-40B4-BE49-F238E27FC236}">
                  <a16:creationId xmlns:a16="http://schemas.microsoft.com/office/drawing/2014/main" id="{0E86F4C6-56BE-BD81-E417-64C3AEE6BCA3}"/>
                </a:ext>
              </a:extLst>
            </p:cNvPr>
            <p:cNvSpPr/>
            <p:nvPr/>
          </p:nvSpPr>
          <p:spPr bwMode="auto">
            <a:xfrm>
              <a:off x="2764423" y="305210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0" name="Freeform 14">
              <a:extLst>
                <a:ext uri="{FF2B5EF4-FFF2-40B4-BE49-F238E27FC236}">
                  <a16:creationId xmlns:a16="http://schemas.microsoft.com/office/drawing/2014/main" id="{F6EAAEF7-613D-9BFA-67BF-43275D2E1F2D}"/>
                </a:ext>
              </a:extLst>
            </p:cNvPr>
            <p:cNvSpPr/>
            <p:nvPr/>
          </p:nvSpPr>
          <p:spPr bwMode="auto">
            <a:xfrm>
              <a:off x="2500090" y="38162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5">
              <a:extLst>
                <a:ext uri="{FF2B5EF4-FFF2-40B4-BE49-F238E27FC236}">
                  <a16:creationId xmlns:a16="http://schemas.microsoft.com/office/drawing/2014/main" id="{AD2BE265-B0D7-7C09-46C2-9E2A58A50001}"/>
                </a:ext>
              </a:extLst>
            </p:cNvPr>
            <p:cNvSpPr/>
            <p:nvPr/>
          </p:nvSpPr>
          <p:spPr bwMode="auto">
            <a:xfrm>
              <a:off x="2779191" y="336868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6">
              <a:extLst>
                <a:ext uri="{FF2B5EF4-FFF2-40B4-BE49-F238E27FC236}">
                  <a16:creationId xmlns:a16="http://schemas.microsoft.com/office/drawing/2014/main" id="{523778B7-5309-AD0D-3D21-55E60FD397AD}"/>
                </a:ext>
              </a:extLst>
            </p:cNvPr>
            <p:cNvSpPr/>
            <p:nvPr/>
          </p:nvSpPr>
          <p:spPr bwMode="auto">
            <a:xfrm>
              <a:off x="3146896" y="30621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7">
              <a:extLst>
                <a:ext uri="{FF2B5EF4-FFF2-40B4-BE49-F238E27FC236}">
                  <a16:creationId xmlns:a16="http://schemas.microsoft.com/office/drawing/2014/main" id="{E3D0F31A-E6F5-43C0-9192-7C590632B2D3}"/>
                </a:ext>
              </a:extLst>
            </p:cNvPr>
            <p:cNvSpPr/>
            <p:nvPr/>
          </p:nvSpPr>
          <p:spPr bwMode="auto">
            <a:xfrm>
              <a:off x="1506253" y="250672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8">
              <a:extLst>
                <a:ext uri="{FF2B5EF4-FFF2-40B4-BE49-F238E27FC236}">
                  <a16:creationId xmlns:a16="http://schemas.microsoft.com/office/drawing/2014/main" id="{63EBBA0F-966C-0D5C-6611-597A4CDE6B6A}"/>
                </a:ext>
              </a:extLst>
            </p:cNvPr>
            <p:cNvSpPr/>
            <p:nvPr/>
          </p:nvSpPr>
          <p:spPr bwMode="auto">
            <a:xfrm>
              <a:off x="1674600" y="52465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9">
              <a:extLst>
                <a:ext uri="{FF2B5EF4-FFF2-40B4-BE49-F238E27FC236}">
                  <a16:creationId xmlns:a16="http://schemas.microsoft.com/office/drawing/2014/main" id="{B0F26172-13AE-792D-1320-5EA196A9705C}"/>
                </a:ext>
              </a:extLst>
            </p:cNvPr>
            <p:cNvSpPr/>
            <p:nvPr/>
          </p:nvSpPr>
          <p:spPr bwMode="auto">
            <a:xfrm>
              <a:off x="1466382" y="53660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20">
              <a:extLst>
                <a:ext uri="{FF2B5EF4-FFF2-40B4-BE49-F238E27FC236}">
                  <a16:creationId xmlns:a16="http://schemas.microsoft.com/office/drawing/2014/main" id="{2DC992F0-6A29-CDF4-C8DB-F3F4EABE1267}"/>
                </a:ext>
              </a:extLst>
            </p:cNvPr>
            <p:cNvSpPr/>
            <p:nvPr/>
          </p:nvSpPr>
          <p:spPr bwMode="auto">
            <a:xfrm>
              <a:off x="1680507" y="214841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21">
              <a:extLst>
                <a:ext uri="{FF2B5EF4-FFF2-40B4-BE49-F238E27FC236}">
                  <a16:creationId xmlns:a16="http://schemas.microsoft.com/office/drawing/2014/main" id="{A754AC3C-8D16-FC43-5BF7-FDBE665454B3}"/>
                </a:ext>
              </a:extLst>
            </p:cNvPr>
            <p:cNvSpPr/>
            <p:nvPr/>
          </p:nvSpPr>
          <p:spPr bwMode="auto">
            <a:xfrm>
              <a:off x="1284744" y="15296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2">
              <a:extLst>
                <a:ext uri="{FF2B5EF4-FFF2-40B4-BE49-F238E27FC236}">
                  <a16:creationId xmlns:a16="http://schemas.microsoft.com/office/drawing/2014/main" id="{FDD6867B-E115-80C8-D104-9B5F8380E39C}"/>
                </a:ext>
              </a:extLst>
            </p:cNvPr>
            <p:cNvSpPr/>
            <p:nvPr/>
          </p:nvSpPr>
          <p:spPr bwMode="auto">
            <a:xfrm>
              <a:off x="1423557" y="225922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3">
              <a:extLst>
                <a:ext uri="{FF2B5EF4-FFF2-40B4-BE49-F238E27FC236}">
                  <a16:creationId xmlns:a16="http://schemas.microsoft.com/office/drawing/2014/main" id="{E29BB453-C0F0-D8DE-D692-A855F6D8A04F}"/>
                </a:ext>
              </a:extLst>
            </p:cNvPr>
            <p:cNvSpPr/>
            <p:nvPr/>
          </p:nvSpPr>
          <p:spPr bwMode="auto">
            <a:xfrm>
              <a:off x="3694760" y="28549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4">
              <a:extLst>
                <a:ext uri="{FF2B5EF4-FFF2-40B4-BE49-F238E27FC236}">
                  <a16:creationId xmlns:a16="http://schemas.microsoft.com/office/drawing/2014/main" id="{4FD23D08-FF07-71DE-43D3-C9682A6A0C55}"/>
                </a:ext>
              </a:extLst>
            </p:cNvPr>
            <p:cNvSpPr/>
            <p:nvPr/>
          </p:nvSpPr>
          <p:spPr bwMode="auto">
            <a:xfrm>
              <a:off x="3941374" y="26204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5">
              <a:extLst>
                <a:ext uri="{FF2B5EF4-FFF2-40B4-BE49-F238E27FC236}">
                  <a16:creationId xmlns:a16="http://schemas.microsoft.com/office/drawing/2014/main" id="{2FD5E7FE-B7F2-7717-B3B3-80010E65C7AE}"/>
                </a:ext>
              </a:extLst>
            </p:cNvPr>
            <p:cNvSpPr/>
            <p:nvPr/>
          </p:nvSpPr>
          <p:spPr bwMode="auto">
            <a:xfrm>
              <a:off x="4214568" y="31053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6">
              <a:extLst>
                <a:ext uri="{FF2B5EF4-FFF2-40B4-BE49-F238E27FC236}">
                  <a16:creationId xmlns:a16="http://schemas.microsoft.com/office/drawing/2014/main" id="{D98A9D42-3643-5C58-731D-C867B027F58F}"/>
                </a:ext>
              </a:extLst>
            </p:cNvPr>
            <p:cNvSpPr/>
            <p:nvPr/>
          </p:nvSpPr>
          <p:spPr bwMode="auto">
            <a:xfrm>
              <a:off x="4186510" y="32434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7">
              <a:extLst>
                <a:ext uri="{FF2B5EF4-FFF2-40B4-BE49-F238E27FC236}">
                  <a16:creationId xmlns:a16="http://schemas.microsoft.com/office/drawing/2014/main" id="{B7C14142-BEBC-14D3-6F59-FB31A30DCBAC}"/>
                </a:ext>
              </a:extLst>
            </p:cNvPr>
            <p:cNvSpPr/>
            <p:nvPr/>
          </p:nvSpPr>
          <p:spPr bwMode="auto">
            <a:xfrm>
              <a:off x="4084616" y="34622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8">
              <a:extLst>
                <a:ext uri="{FF2B5EF4-FFF2-40B4-BE49-F238E27FC236}">
                  <a16:creationId xmlns:a16="http://schemas.microsoft.com/office/drawing/2014/main" id="{D95A1DB1-CD62-B198-AE0A-35AC0717027D}"/>
                </a:ext>
              </a:extLst>
            </p:cNvPr>
            <p:cNvSpPr/>
            <p:nvPr/>
          </p:nvSpPr>
          <p:spPr bwMode="auto">
            <a:xfrm>
              <a:off x="3434857" y="29154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9">
              <a:extLst>
                <a:ext uri="{FF2B5EF4-FFF2-40B4-BE49-F238E27FC236}">
                  <a16:creationId xmlns:a16="http://schemas.microsoft.com/office/drawing/2014/main" id="{007C47FC-A5D5-66DA-EA1C-67E397EA9B57}"/>
                </a:ext>
              </a:extLst>
            </p:cNvPr>
            <p:cNvSpPr/>
            <p:nvPr/>
          </p:nvSpPr>
          <p:spPr bwMode="auto">
            <a:xfrm>
              <a:off x="1293605" y="487531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30">
              <a:extLst>
                <a:ext uri="{FF2B5EF4-FFF2-40B4-BE49-F238E27FC236}">
                  <a16:creationId xmlns:a16="http://schemas.microsoft.com/office/drawing/2014/main" id="{B35D9695-FDAC-948D-1FE1-07CC96D3AB61}"/>
                </a:ext>
              </a:extLst>
            </p:cNvPr>
            <p:cNvSpPr/>
            <p:nvPr/>
          </p:nvSpPr>
          <p:spPr bwMode="auto">
            <a:xfrm>
              <a:off x="3935467" y="34535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31">
              <a:extLst>
                <a:ext uri="{FF2B5EF4-FFF2-40B4-BE49-F238E27FC236}">
                  <a16:creationId xmlns:a16="http://schemas.microsoft.com/office/drawing/2014/main" id="{D45ACFD0-A373-A5D8-9438-FEEC77C981D3}"/>
                </a:ext>
              </a:extLst>
            </p:cNvPr>
            <p:cNvSpPr/>
            <p:nvPr/>
          </p:nvSpPr>
          <p:spPr bwMode="auto">
            <a:xfrm>
              <a:off x="3705098" y="32089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41">
              <a:extLst>
                <a:ext uri="{FF2B5EF4-FFF2-40B4-BE49-F238E27FC236}">
                  <a16:creationId xmlns:a16="http://schemas.microsoft.com/office/drawing/2014/main" id="{81E3F5BC-87CF-1527-962E-CE9A448C9A46}"/>
                </a:ext>
              </a:extLst>
            </p:cNvPr>
            <p:cNvSpPr/>
            <p:nvPr/>
          </p:nvSpPr>
          <p:spPr bwMode="auto">
            <a:xfrm>
              <a:off x="1847377" y="283913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42">
              <a:extLst>
                <a:ext uri="{FF2B5EF4-FFF2-40B4-BE49-F238E27FC236}">
                  <a16:creationId xmlns:a16="http://schemas.microsoft.com/office/drawing/2014/main" id="{9DC4A234-AD5D-E17C-504E-F2495EB1F1A4}"/>
                </a:ext>
              </a:extLst>
            </p:cNvPr>
            <p:cNvSpPr/>
            <p:nvPr/>
          </p:nvSpPr>
          <p:spPr bwMode="auto">
            <a:xfrm>
              <a:off x="2219512" y="56351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3">
              <a:extLst>
                <a:ext uri="{FF2B5EF4-FFF2-40B4-BE49-F238E27FC236}">
                  <a16:creationId xmlns:a16="http://schemas.microsoft.com/office/drawing/2014/main" id="{AFA6377B-94F5-4930-E31A-6D005DF7A990}"/>
                </a:ext>
              </a:extLst>
            </p:cNvPr>
            <p:cNvSpPr/>
            <p:nvPr/>
          </p:nvSpPr>
          <p:spPr bwMode="auto">
            <a:xfrm>
              <a:off x="2207698" y="547394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4">
              <a:extLst>
                <a:ext uri="{FF2B5EF4-FFF2-40B4-BE49-F238E27FC236}">
                  <a16:creationId xmlns:a16="http://schemas.microsoft.com/office/drawing/2014/main" id="{4BA44EB1-7869-0B3D-992B-773720EBFFFD}"/>
                </a:ext>
              </a:extLst>
            </p:cNvPr>
            <p:cNvSpPr/>
            <p:nvPr/>
          </p:nvSpPr>
          <p:spPr bwMode="auto">
            <a:xfrm>
              <a:off x="2615275" y="47285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45">
              <a:extLst>
                <a:ext uri="{FF2B5EF4-FFF2-40B4-BE49-F238E27FC236}">
                  <a16:creationId xmlns:a16="http://schemas.microsoft.com/office/drawing/2014/main" id="{E48D1DA1-E528-165A-23BE-D984CCAC5A14}"/>
                </a:ext>
              </a:extLst>
            </p:cNvPr>
            <p:cNvSpPr/>
            <p:nvPr/>
          </p:nvSpPr>
          <p:spPr bwMode="auto">
            <a:xfrm>
              <a:off x="1547602" y="550415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72">
              <a:extLst>
                <a:ext uri="{FF2B5EF4-FFF2-40B4-BE49-F238E27FC236}">
                  <a16:creationId xmlns:a16="http://schemas.microsoft.com/office/drawing/2014/main" id="{513A179F-D377-DDAA-036A-0178011ECEA5}"/>
                </a:ext>
              </a:extLst>
            </p:cNvPr>
            <p:cNvSpPr/>
            <p:nvPr/>
          </p:nvSpPr>
          <p:spPr bwMode="auto">
            <a:xfrm>
              <a:off x="1806029" y="24851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9" name="Group 78">
              <a:extLst>
                <a:ext uri="{FF2B5EF4-FFF2-40B4-BE49-F238E27FC236}">
                  <a16:creationId xmlns:a16="http://schemas.microsoft.com/office/drawing/2014/main" id="{921FE785-CC91-E204-0FB6-130CE74B2C9F}"/>
                </a:ext>
              </a:extLst>
            </p:cNvPr>
            <p:cNvGrpSpPr/>
            <p:nvPr/>
          </p:nvGrpSpPr>
          <p:grpSpPr bwMode="auto">
            <a:xfrm>
              <a:off x="1206478" y="4141428"/>
              <a:ext cx="50209" cy="51804"/>
              <a:chOff x="7728" y="10782"/>
              <a:chExt cx="2776" cy="2978"/>
            </a:xfrm>
          </p:grpSpPr>
          <p:sp>
            <p:nvSpPr>
              <p:cNvPr id="122" name="Freeform 79">
                <a:extLst>
                  <a:ext uri="{FF2B5EF4-FFF2-40B4-BE49-F238E27FC236}">
                    <a16:creationId xmlns:a16="http://schemas.microsoft.com/office/drawing/2014/main" id="{AE1CF149-DA27-B4DA-F8A7-0E11DFB0620D}"/>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3" name="Freeform 80">
                <a:extLst>
                  <a:ext uri="{FF2B5EF4-FFF2-40B4-BE49-F238E27FC236}">
                    <a16:creationId xmlns:a16="http://schemas.microsoft.com/office/drawing/2014/main" id="{929183F1-D5EB-7F51-FE88-C1292818EE3C}"/>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0" name="Group 313">
              <a:extLst>
                <a:ext uri="{FF2B5EF4-FFF2-40B4-BE49-F238E27FC236}">
                  <a16:creationId xmlns:a16="http://schemas.microsoft.com/office/drawing/2014/main" id="{1809BDBC-48C5-DB15-1904-5C2D688AA6AD}"/>
                </a:ext>
              </a:extLst>
            </p:cNvPr>
            <p:cNvGrpSpPr/>
            <p:nvPr/>
          </p:nvGrpSpPr>
          <p:grpSpPr bwMode="auto">
            <a:xfrm>
              <a:off x="922947" y="4076673"/>
              <a:ext cx="301252" cy="58999"/>
              <a:chOff x="512" y="2456"/>
              <a:chExt cx="204" cy="41"/>
            </a:xfrm>
          </p:grpSpPr>
          <p:sp>
            <p:nvSpPr>
              <p:cNvPr id="118" name="Freeform 77">
                <a:extLst>
                  <a:ext uri="{FF2B5EF4-FFF2-40B4-BE49-F238E27FC236}">
                    <a16:creationId xmlns:a16="http://schemas.microsoft.com/office/drawing/2014/main" id="{8680865D-4417-C510-0F75-F37778BAB946}"/>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9" name="Group 315">
                <a:extLst>
                  <a:ext uri="{FF2B5EF4-FFF2-40B4-BE49-F238E27FC236}">
                    <a16:creationId xmlns:a16="http://schemas.microsoft.com/office/drawing/2014/main" id="{D704A463-089B-A5FE-C47F-E9C3471AB0B4}"/>
                  </a:ext>
                </a:extLst>
              </p:cNvPr>
              <p:cNvGrpSpPr/>
              <p:nvPr/>
            </p:nvGrpSpPr>
            <p:grpSpPr bwMode="auto">
              <a:xfrm>
                <a:off x="512" y="2456"/>
                <a:ext cx="12" cy="4"/>
                <a:chOff x="2478" y="4937"/>
                <a:chExt cx="10011" cy="3255"/>
              </a:xfrm>
            </p:grpSpPr>
            <p:sp>
              <p:nvSpPr>
                <p:cNvPr id="120" name="Freeform 316">
                  <a:extLst>
                    <a:ext uri="{FF2B5EF4-FFF2-40B4-BE49-F238E27FC236}">
                      <a16:creationId xmlns:a16="http://schemas.microsoft.com/office/drawing/2014/main" id="{9B314DFC-E095-27D1-662A-9D653FD63B26}"/>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1" name="Freeform 317">
                  <a:extLst>
                    <a:ext uri="{FF2B5EF4-FFF2-40B4-BE49-F238E27FC236}">
                      <a16:creationId xmlns:a16="http://schemas.microsoft.com/office/drawing/2014/main" id="{0333872C-3C08-A1E3-E304-CBB74E6CCF1F}"/>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1" name="Freeform 4">
              <a:extLst>
                <a:ext uri="{FF2B5EF4-FFF2-40B4-BE49-F238E27FC236}">
                  <a16:creationId xmlns:a16="http://schemas.microsoft.com/office/drawing/2014/main" id="{0F923987-B805-0DEC-A73A-29A7913FDC41}"/>
                </a:ext>
              </a:extLst>
            </p:cNvPr>
            <p:cNvSpPr/>
            <p:nvPr/>
          </p:nvSpPr>
          <p:spPr bwMode="auto">
            <a:xfrm>
              <a:off x="1866574" y="42479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4">
              <a:extLst>
                <a:ext uri="{FF2B5EF4-FFF2-40B4-BE49-F238E27FC236}">
                  <a16:creationId xmlns:a16="http://schemas.microsoft.com/office/drawing/2014/main" id="{5D1CDB3D-A9EA-DE6E-2786-9D25C8EAA268}"/>
                </a:ext>
              </a:extLst>
            </p:cNvPr>
            <p:cNvSpPr/>
            <p:nvPr/>
          </p:nvSpPr>
          <p:spPr bwMode="auto">
            <a:xfrm>
              <a:off x="1767634" y="435152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圆角矩形 45">
              <a:extLst>
                <a:ext uri="{FF2B5EF4-FFF2-40B4-BE49-F238E27FC236}">
                  <a16:creationId xmlns:a16="http://schemas.microsoft.com/office/drawing/2014/main" id="{55BD66CF-2074-5516-301E-31E9EC0A1308}"/>
                </a:ext>
              </a:extLst>
            </p:cNvPr>
            <p:cNvSpPr/>
            <p:nvPr/>
          </p:nvSpPr>
          <p:spPr>
            <a:xfrm>
              <a:off x="1267952" y="919977"/>
              <a:ext cx="1285951"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54" name="圆角矩形 45">
              <a:extLst>
                <a:ext uri="{FF2B5EF4-FFF2-40B4-BE49-F238E27FC236}">
                  <a16:creationId xmlns:a16="http://schemas.microsoft.com/office/drawing/2014/main" id="{488A0116-CCAD-55FB-F0E8-EF501F7424AE}"/>
                </a:ext>
              </a:extLst>
            </p:cNvPr>
            <p:cNvSpPr/>
            <p:nvPr/>
          </p:nvSpPr>
          <p:spPr>
            <a:xfrm>
              <a:off x="26575" y="2377914"/>
              <a:ext cx="1151846" cy="499087"/>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sp>
          <p:nvSpPr>
            <p:cNvPr id="55" name="圆角矩形 45">
              <a:extLst>
                <a:ext uri="{FF2B5EF4-FFF2-40B4-BE49-F238E27FC236}">
                  <a16:creationId xmlns:a16="http://schemas.microsoft.com/office/drawing/2014/main" id="{0894FAA7-FD80-E7B8-2F2C-3D858D8D5722}"/>
                </a:ext>
              </a:extLst>
            </p:cNvPr>
            <p:cNvSpPr/>
            <p:nvPr/>
          </p:nvSpPr>
          <p:spPr>
            <a:xfrm>
              <a:off x="2956135" y="4635477"/>
              <a:ext cx="1471628" cy="383234"/>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sp>
          <p:nvSpPr>
            <p:cNvPr id="108" name="圆角矩形 45">
              <a:extLst>
                <a:ext uri="{FF2B5EF4-FFF2-40B4-BE49-F238E27FC236}">
                  <a16:creationId xmlns:a16="http://schemas.microsoft.com/office/drawing/2014/main" id="{B2315052-588E-5A37-81BB-DBBB7A381D8F}"/>
                </a:ext>
              </a:extLst>
            </p:cNvPr>
            <p:cNvSpPr/>
            <p:nvPr/>
          </p:nvSpPr>
          <p:spPr>
            <a:xfrm>
              <a:off x="1213350" y="6227974"/>
              <a:ext cx="1206997" cy="383234"/>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sp>
          <p:nvSpPr>
            <p:cNvPr id="109" name="Oval 25">
              <a:extLst>
                <a:ext uri="{FF2B5EF4-FFF2-40B4-BE49-F238E27FC236}">
                  <a16:creationId xmlns:a16="http://schemas.microsoft.com/office/drawing/2014/main" id="{0765E447-AF12-A269-64FE-391F75730518}"/>
                </a:ext>
              </a:extLst>
            </p:cNvPr>
            <p:cNvSpPr>
              <a:spLocks noChangeArrowheads="1"/>
            </p:cNvSpPr>
            <p:nvPr/>
          </p:nvSpPr>
          <p:spPr bwMode="gray">
            <a:xfrm>
              <a:off x="1100087" y="3756033"/>
              <a:ext cx="101228"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pSp>
      <p:graphicFrame>
        <p:nvGraphicFramePr>
          <p:cNvPr id="124" name="Table 2">
            <a:extLst>
              <a:ext uri="{FF2B5EF4-FFF2-40B4-BE49-F238E27FC236}">
                <a16:creationId xmlns:a16="http://schemas.microsoft.com/office/drawing/2014/main" id="{2339F052-9834-6BA5-1F76-80720AD6B546}"/>
              </a:ext>
            </a:extLst>
          </p:cNvPr>
          <p:cNvGraphicFramePr>
            <a:graphicFrameLocks noGrp="1"/>
          </p:cNvGraphicFramePr>
          <p:nvPr/>
        </p:nvGraphicFramePr>
        <p:xfrm>
          <a:off x="5021692" y="4089600"/>
          <a:ext cx="3902460" cy="875349"/>
        </p:xfrm>
        <a:graphic>
          <a:graphicData uri="http://schemas.openxmlformats.org/drawingml/2006/table">
            <a:tbl>
              <a:tblPr firstRow="1" bandRow="1">
                <a:tableStyleId>{073A0DAA-6AF3-43AB-8588-CEC1D06C72B9}</a:tableStyleId>
              </a:tblPr>
              <a:tblGrid>
                <a:gridCol w="990537">
                  <a:extLst>
                    <a:ext uri="{9D8B030D-6E8A-4147-A177-3AD203B41FA5}">
                      <a16:colId xmlns:a16="http://schemas.microsoft.com/office/drawing/2014/main" val="324926490"/>
                    </a:ext>
                  </a:extLst>
                </a:gridCol>
                <a:gridCol w="2911923">
                  <a:extLst>
                    <a:ext uri="{9D8B030D-6E8A-4147-A177-3AD203B41FA5}">
                      <a16:colId xmlns:a16="http://schemas.microsoft.com/office/drawing/2014/main" val="3359506510"/>
                    </a:ext>
                  </a:extLst>
                </a:gridCol>
              </a:tblGrid>
              <a:tr h="243348">
                <a:tc gridSpan="2">
                  <a:txBody>
                    <a:bodyPr/>
                    <a:lstStyle/>
                    <a:p>
                      <a:pPr algn="ctr">
                        <a:lnSpc>
                          <a:spcPct val="150000"/>
                        </a:lnSpc>
                      </a:pPr>
                      <a:r>
                        <a:rPr lang="en-US" sz="1000" dirty="0">
                          <a:latin typeface="Arial" panose="020B0604020202020204" pitchFamily="34" charset="0"/>
                          <a:cs typeface="Arial" panose="020B0604020202020204" pitchFamily="34" charset="0"/>
                        </a:rPr>
                        <a:t>Business Setup, FY2021</a:t>
                      </a:r>
                      <a:endParaRPr lang="en-IN" sz="1000" dirty="0">
                        <a:latin typeface="Arial" panose="020B0604020202020204" pitchFamily="34" charset="0"/>
                        <a:cs typeface="Arial" panose="020B0604020202020204" pitchFamily="34" charset="0"/>
                      </a:endParaRPr>
                    </a:p>
                  </a:txBody>
                  <a:tcPr/>
                </a:tc>
                <a:tc hMerge="1">
                  <a:txBody>
                    <a:bodyPr/>
                    <a:lstStyle/>
                    <a:p>
                      <a:pPr>
                        <a:lnSpc>
                          <a:spcPct val="150000"/>
                        </a:lnSpc>
                      </a:pPr>
                      <a:endParaRPr lang="en-IN" sz="11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51177955"/>
                  </a:ext>
                </a:extLst>
              </a:tr>
              <a:tr h="243348">
                <a:tc>
                  <a:txBody>
                    <a:bodyPr/>
                    <a:lstStyle/>
                    <a:p>
                      <a:pPr>
                        <a:lnSpc>
                          <a:spcPct val="150000"/>
                        </a:lnSpc>
                      </a:pPr>
                      <a:r>
                        <a:rPr lang="en-US" sz="1000" b="0" dirty="0">
                          <a:latin typeface="Arial" panose="020B0604020202020204" pitchFamily="34" charset="0"/>
                          <a:cs typeface="Arial" panose="020B0604020202020204" pitchFamily="34" charset="0"/>
                        </a:rPr>
                        <a:t>HQ</a:t>
                      </a:r>
                      <a:endParaRPr lang="en-IN" sz="1000" b="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b="0" dirty="0" err="1">
                          <a:latin typeface="Arial" panose="020B0604020202020204" pitchFamily="34" charset="0"/>
                          <a:cs typeface="Arial" panose="020B0604020202020204" pitchFamily="34" charset="0"/>
                        </a:rPr>
                        <a:t>Ahemdabad</a:t>
                      </a:r>
                      <a:r>
                        <a:rPr lang="en-IN" sz="1000" b="0" dirty="0">
                          <a:latin typeface="Arial" panose="020B0604020202020204" pitchFamily="34" charset="0"/>
                          <a:cs typeface="Arial" panose="020B0604020202020204" pitchFamily="34" charset="0"/>
                        </a:rPr>
                        <a:t>, Gujarat</a:t>
                      </a:r>
                    </a:p>
                  </a:txBody>
                  <a:tcPr/>
                </a:tc>
                <a:extLst>
                  <a:ext uri="{0D108BD9-81ED-4DB2-BD59-A6C34878D82A}">
                    <a16:rowId xmlns:a16="http://schemas.microsoft.com/office/drawing/2014/main" val="4023468012"/>
                  </a:ext>
                </a:extLst>
              </a:tr>
              <a:tr h="243348">
                <a:tc>
                  <a:txBody>
                    <a:bodyPr/>
                    <a:lstStyle/>
                    <a:p>
                      <a:pPr>
                        <a:lnSpc>
                          <a:spcPct val="150000"/>
                        </a:lnSpc>
                      </a:pPr>
                      <a:r>
                        <a:rPr lang="en-US" sz="1000" dirty="0">
                          <a:latin typeface="Arial" panose="020B0604020202020204" pitchFamily="34" charset="0"/>
                          <a:cs typeface="Arial" panose="020B0604020202020204" pitchFamily="34" charset="0"/>
                        </a:rPr>
                        <a:t>Plants (2)</a:t>
                      </a:r>
                      <a:endParaRPr lang="en-IN" sz="1000" dirty="0">
                        <a:latin typeface="Arial" panose="020B0604020202020204" pitchFamily="34" charset="0"/>
                        <a:cs typeface="Arial" panose="020B0604020202020204" pitchFamily="34" charset="0"/>
                      </a:endParaRPr>
                    </a:p>
                  </a:txBody>
                  <a:tcPr/>
                </a:tc>
                <a:tc>
                  <a:txBody>
                    <a:bodyPr/>
                    <a:lstStyle/>
                    <a:p>
                      <a:pPr>
                        <a:lnSpc>
                          <a:spcPct val="150000"/>
                        </a:lnSpc>
                      </a:pPr>
                      <a:r>
                        <a:rPr lang="en-IN" sz="1000" dirty="0" err="1">
                          <a:latin typeface="Arial" panose="020B0604020202020204" pitchFamily="34" charset="0"/>
                          <a:cs typeface="Arial" panose="020B0604020202020204" pitchFamily="34" charset="0"/>
                        </a:rPr>
                        <a:t>Ahemdabad</a:t>
                      </a:r>
                      <a:r>
                        <a:rPr lang="en-IN" sz="1000" dirty="0">
                          <a:latin typeface="Arial" panose="020B0604020202020204" pitchFamily="34" charset="0"/>
                          <a:cs typeface="Arial" panose="020B0604020202020204" pitchFamily="34" charset="0"/>
                        </a:rPr>
                        <a:t>, Gujarat</a:t>
                      </a:r>
                    </a:p>
                  </a:txBody>
                  <a:tcPr/>
                </a:tc>
                <a:extLst>
                  <a:ext uri="{0D108BD9-81ED-4DB2-BD59-A6C34878D82A}">
                    <a16:rowId xmlns:a16="http://schemas.microsoft.com/office/drawing/2014/main" val="4224521765"/>
                  </a:ext>
                </a:extLst>
              </a:tr>
            </a:tbl>
          </a:graphicData>
        </a:graphic>
      </p:graphicFrame>
      <p:sp>
        <p:nvSpPr>
          <p:cNvPr id="125" name="Oval 25">
            <a:extLst>
              <a:ext uri="{FF2B5EF4-FFF2-40B4-BE49-F238E27FC236}">
                <a16:creationId xmlns:a16="http://schemas.microsoft.com/office/drawing/2014/main" id="{5C7F7944-AE12-2819-A00F-47191C21CB00}"/>
              </a:ext>
            </a:extLst>
          </p:cNvPr>
          <p:cNvSpPr>
            <a:spLocks noChangeArrowheads="1"/>
          </p:cNvSpPr>
          <p:nvPr/>
        </p:nvSpPr>
        <p:spPr bwMode="gray">
          <a:xfrm>
            <a:off x="4845260" y="4428633"/>
            <a:ext cx="74051" cy="98641"/>
          </a:xfrm>
          <a:prstGeom prst="ellipse">
            <a:avLst/>
          </a:prstGeom>
          <a:solidFill>
            <a:srgbClr val="FFFF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
        <p:nvSpPr>
          <p:cNvPr id="127" name="Oval 25">
            <a:extLst>
              <a:ext uri="{FF2B5EF4-FFF2-40B4-BE49-F238E27FC236}">
                <a16:creationId xmlns:a16="http://schemas.microsoft.com/office/drawing/2014/main" id="{A5092824-2C72-B46F-2410-ACA8B886CFD4}"/>
              </a:ext>
            </a:extLst>
          </p:cNvPr>
          <p:cNvSpPr>
            <a:spLocks noChangeArrowheads="1"/>
          </p:cNvSpPr>
          <p:nvPr/>
        </p:nvSpPr>
        <p:spPr bwMode="gray">
          <a:xfrm>
            <a:off x="4845260" y="4819872"/>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graphicFrame>
        <p:nvGraphicFramePr>
          <p:cNvPr id="129" name="Table 129">
            <a:extLst>
              <a:ext uri="{FF2B5EF4-FFF2-40B4-BE49-F238E27FC236}">
                <a16:creationId xmlns:a16="http://schemas.microsoft.com/office/drawing/2014/main" id="{DAE24FB1-0F11-6C2B-E42F-DE6FD2B780D9}"/>
              </a:ext>
            </a:extLst>
          </p:cNvPr>
          <p:cNvGraphicFramePr>
            <a:graphicFrameLocks noGrp="1"/>
          </p:cNvGraphicFramePr>
          <p:nvPr>
            <p:extLst>
              <p:ext uri="{D42A27DB-BD31-4B8C-83A1-F6EECF244321}">
                <p14:modId xmlns:p14="http://schemas.microsoft.com/office/powerpoint/2010/main" val="3568032509"/>
              </p:ext>
            </p:extLst>
          </p:nvPr>
        </p:nvGraphicFramePr>
        <p:xfrm>
          <a:off x="5021692" y="5105223"/>
          <a:ext cx="3902460" cy="1219200"/>
        </p:xfrm>
        <a:graphic>
          <a:graphicData uri="http://schemas.openxmlformats.org/drawingml/2006/table">
            <a:tbl>
              <a:tblPr firstRow="1" bandRow="1">
                <a:tableStyleId>{073A0DAA-6AF3-43AB-8588-CEC1D06C72B9}</a:tableStyleId>
              </a:tblPr>
              <a:tblGrid>
                <a:gridCol w="1951230">
                  <a:extLst>
                    <a:ext uri="{9D8B030D-6E8A-4147-A177-3AD203B41FA5}">
                      <a16:colId xmlns:a16="http://schemas.microsoft.com/office/drawing/2014/main" val="1100218670"/>
                    </a:ext>
                  </a:extLst>
                </a:gridCol>
                <a:gridCol w="1951230">
                  <a:extLst>
                    <a:ext uri="{9D8B030D-6E8A-4147-A177-3AD203B41FA5}">
                      <a16:colId xmlns:a16="http://schemas.microsoft.com/office/drawing/2014/main" val="1058092531"/>
                    </a:ext>
                  </a:extLst>
                </a:gridCol>
              </a:tblGrid>
              <a:tr h="160570">
                <a:tc gridSpan="2">
                  <a:txBody>
                    <a:bodyPr/>
                    <a:lstStyle/>
                    <a:p>
                      <a:pPr algn="ctr"/>
                      <a:r>
                        <a:rPr lang="en-US" sz="1000" dirty="0">
                          <a:latin typeface="Arial" panose="020B0604020202020204" pitchFamily="34" charset="0"/>
                          <a:cs typeface="Arial" panose="020B0604020202020204" pitchFamily="34" charset="0"/>
                        </a:rPr>
                        <a:t>Key Indicators</a:t>
                      </a:r>
                      <a:endParaRPr lang="en-IN" sz="1000" dirty="0">
                        <a:latin typeface="Arial" panose="020B0604020202020204" pitchFamily="34" charset="0"/>
                        <a:cs typeface="Arial" panose="020B0604020202020204" pitchFamily="34" charset="0"/>
                      </a:endParaRPr>
                    </a:p>
                  </a:txBody>
                  <a:tcPr anchor="ctr"/>
                </a:tc>
                <a:tc hMerge="1">
                  <a:txBody>
                    <a:bodyPr/>
                    <a:lstStyle/>
                    <a:p>
                      <a:pPr algn="ctr"/>
                      <a:endParaRPr lang="en-IN" sz="11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16776163"/>
                  </a:ext>
                </a:extLst>
              </a:tr>
              <a:tr h="160570">
                <a:tc>
                  <a:txBody>
                    <a:bodyPr/>
                    <a:lstStyle/>
                    <a:p>
                      <a:pPr algn="ctr"/>
                      <a:r>
                        <a:rPr lang="en-US" sz="1000" dirty="0">
                          <a:latin typeface="Arial" panose="020B0604020202020204" pitchFamily="34" charset="0"/>
                          <a:cs typeface="Arial" panose="020B0604020202020204" pitchFamily="34" charset="0"/>
                        </a:rPr>
                        <a:t>Plant Capacity</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30,000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3317991"/>
                  </a:ext>
                </a:extLst>
              </a:tr>
              <a:tr h="160570">
                <a:tc>
                  <a:txBody>
                    <a:bodyPr/>
                    <a:lstStyle/>
                    <a:p>
                      <a:pPr algn="ctr"/>
                      <a:r>
                        <a:rPr lang="en-US" sz="1000" dirty="0">
                          <a:solidFill>
                            <a:schemeClr val="tx1"/>
                          </a:solidFill>
                          <a:latin typeface="Arial" panose="020B0604020202020204" pitchFamily="34" charset="0"/>
                          <a:cs typeface="Arial" panose="020B0604020202020204" pitchFamily="34" charset="0"/>
                        </a:rPr>
                        <a:t>Production Volume, 2021</a:t>
                      </a:r>
                      <a:endParaRPr lang="en-IN" sz="10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23,000 MT</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61902948"/>
                  </a:ext>
                </a:extLst>
              </a:tr>
              <a:tr h="160570">
                <a:tc>
                  <a:txBody>
                    <a:bodyPr/>
                    <a:lstStyle/>
                    <a:p>
                      <a:pPr algn="ctr"/>
                      <a:r>
                        <a:rPr lang="en-US" sz="1000" dirty="0">
                          <a:latin typeface="Arial" panose="020B0604020202020204" pitchFamily="34" charset="0"/>
                          <a:cs typeface="Arial" panose="020B0604020202020204" pitchFamily="34" charset="0"/>
                        </a:rPr>
                        <a:t>Total Revenue, FY 2021</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333 Crore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95955781"/>
                  </a:ext>
                </a:extLst>
              </a:tr>
              <a:tr h="1605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Profit After Tax (PAT)</a:t>
                      </a:r>
                      <a:endParaRPr lang="en-IN" sz="1000" dirty="0">
                        <a:latin typeface="Arial" panose="020B0604020202020204" pitchFamily="34" charset="0"/>
                        <a:cs typeface="Arial" panose="020B0604020202020204" pitchFamily="34" charset="0"/>
                      </a:endParaRPr>
                    </a:p>
                  </a:txBody>
                  <a:tcPr/>
                </a:tc>
                <a:tc>
                  <a:txBody>
                    <a:bodyPr/>
                    <a:lstStyle/>
                    <a:p>
                      <a:pPr algn="ctr"/>
                      <a:r>
                        <a:rPr lang="en-US" sz="1000" dirty="0">
                          <a:solidFill>
                            <a:schemeClr val="tx1"/>
                          </a:solidFill>
                          <a:latin typeface="Arial" panose="020B0604020202020204" pitchFamily="34" charset="0"/>
                          <a:cs typeface="Arial" panose="020B0604020202020204" pitchFamily="34" charset="0"/>
                        </a:rPr>
                        <a:t>INR 7 Core</a:t>
                      </a:r>
                      <a:endParaRPr lang="en-IN"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2595946"/>
                  </a:ext>
                </a:extLst>
              </a:tr>
            </a:tbl>
          </a:graphicData>
        </a:graphic>
      </p:graphicFrame>
      <p:pic>
        <p:nvPicPr>
          <p:cNvPr id="5" name="Picture 4">
            <a:extLst>
              <a:ext uri="{FF2B5EF4-FFF2-40B4-BE49-F238E27FC236}">
                <a16:creationId xmlns:a16="http://schemas.microsoft.com/office/drawing/2014/main" id="{B272A93D-7DFC-3B4C-4F51-061F07A9BE85}"/>
              </a:ext>
            </a:extLst>
          </p:cNvPr>
          <p:cNvPicPr>
            <a:picLocks noChangeAspect="1"/>
          </p:cNvPicPr>
          <p:nvPr/>
        </p:nvPicPr>
        <p:blipFill>
          <a:blip r:embed="rId3"/>
          <a:stretch>
            <a:fillRect/>
          </a:stretch>
        </p:blipFill>
        <p:spPr>
          <a:xfrm>
            <a:off x="5576082" y="132964"/>
            <a:ext cx="590550" cy="557328"/>
          </a:xfrm>
          <a:prstGeom prst="rect">
            <a:avLst/>
          </a:prstGeom>
        </p:spPr>
      </p:pic>
      <p:sp>
        <p:nvSpPr>
          <p:cNvPr id="2" name="Oval 25">
            <a:extLst>
              <a:ext uri="{FF2B5EF4-FFF2-40B4-BE49-F238E27FC236}">
                <a16:creationId xmlns:a16="http://schemas.microsoft.com/office/drawing/2014/main" id="{8FE36E6C-445C-C5DD-F7DE-986C98DCC63B}"/>
              </a:ext>
            </a:extLst>
          </p:cNvPr>
          <p:cNvSpPr>
            <a:spLocks noChangeArrowheads="1"/>
          </p:cNvSpPr>
          <p:nvPr/>
        </p:nvSpPr>
        <p:spPr bwMode="gray">
          <a:xfrm>
            <a:off x="5864074" y="2385150"/>
            <a:ext cx="113681" cy="90826"/>
          </a:xfrm>
          <a:prstGeom prst="ellipse">
            <a:avLst/>
          </a:prstGeom>
          <a:solidFill>
            <a:srgbClr val="FF0000"/>
          </a:solidFill>
          <a:ln w="12700">
            <a:solidFill>
              <a:schemeClr val="bg1"/>
            </a:solidFill>
            <a:round/>
          </a:ln>
          <a:effectLst>
            <a:outerShdw dist="35921" dir="2700000" sx="66000" sy="66000" algn="ctr" rotWithShape="0">
              <a:srgbClr val="1C1C1C">
                <a:alpha val="50000"/>
              </a:srgbClr>
            </a:outerShdw>
          </a:effectLst>
        </p:spPr>
        <p:txBody>
          <a:bodyPr wrap="none" anchor="ctr"/>
          <a:lstStyle/>
          <a:p>
            <a:endParaRPr lang="zh-CN" altLang="en-US" kern="0" dirty="0">
              <a:latin typeface="Calibri" panose="020F0502020204030204" pitchFamily="34" charset="0"/>
            </a:endParaRPr>
          </a:p>
        </p:txBody>
      </p:sp>
    </p:spTree>
    <p:extLst>
      <p:ext uri="{BB962C8B-B14F-4D97-AF65-F5344CB8AC3E}">
        <p14:creationId xmlns:p14="http://schemas.microsoft.com/office/powerpoint/2010/main" val="2886465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14"/>
          </p:nvPr>
        </p:nvSpPr>
        <p:spPr>
          <a:xfrm>
            <a:off x="163779" y="137224"/>
            <a:ext cx="7863840" cy="457200"/>
          </a:xfrm>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Montserrat"/>
                <a:ea typeface="Verdana" panose="020B0604030504040204" pitchFamily="34" charset="0"/>
                <a:cs typeface="Verdana" panose="020B0604030504040204" pitchFamily="34" charset="0"/>
              </a:rPr>
              <a:t>ChemAnalyst</a:t>
            </a: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 Awards &amp; Recognition</a:t>
            </a:r>
          </a:p>
        </p:txBody>
      </p:sp>
    </p:spTree>
    <p:extLst>
      <p:ext uri="{BB962C8B-B14F-4D97-AF65-F5344CB8AC3E}">
        <p14:creationId xmlns:p14="http://schemas.microsoft.com/office/powerpoint/2010/main" val="1938712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14"/>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1489814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FF882-84EE-4EFC-A5A1-1296D5F7AEBD}"/>
              </a:ext>
            </a:extLst>
          </p:cNvPr>
          <p:cNvSpPr/>
          <p:nvPr/>
        </p:nvSpPr>
        <p:spPr>
          <a:xfrm>
            <a:off x="-32866" y="1651332"/>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12A8238-7B56-4998-B37D-2F65ED998F8F}"/>
              </a:ext>
            </a:extLst>
          </p:cNvPr>
          <p:cNvSpPr txBox="1">
            <a:spLocks/>
          </p:cNvSpPr>
          <p:nvPr/>
        </p:nvSpPr>
        <p:spPr>
          <a:xfrm>
            <a:off x="528977" y="2023265"/>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2000505000000020004" pitchFamily="2" charset="0"/>
              </a:rPr>
              <a:t>CONTACT US</a:t>
            </a:r>
          </a:p>
        </p:txBody>
      </p:sp>
      <p:sp>
        <p:nvSpPr>
          <p:cNvPr id="9" name="TextBox 8">
            <a:extLst>
              <a:ext uri="{FF2B5EF4-FFF2-40B4-BE49-F238E27FC236}">
                <a16:creationId xmlns:a16="http://schemas.microsoft.com/office/drawing/2014/main" id="{4CF5E16D-C2C4-49ED-95A1-04BB30FD7393}"/>
              </a:ext>
            </a:extLst>
          </p:cNvPr>
          <p:cNvSpPr txBox="1"/>
          <p:nvPr/>
        </p:nvSpPr>
        <p:spPr>
          <a:xfrm>
            <a:off x="555864" y="2603653"/>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0" name="TextBox 9">
            <a:extLst>
              <a:ext uri="{FF2B5EF4-FFF2-40B4-BE49-F238E27FC236}">
                <a16:creationId xmlns:a16="http://schemas.microsoft.com/office/drawing/2014/main" id="{E5FF6F8D-A9DF-41BD-8030-FA5CDB3F0E6B}"/>
              </a:ext>
            </a:extLst>
          </p:cNvPr>
          <p:cNvSpPr txBox="1"/>
          <p:nvPr/>
        </p:nvSpPr>
        <p:spPr>
          <a:xfrm>
            <a:off x="2660519" y="2595089"/>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1" name="TextBox 10">
            <a:extLst>
              <a:ext uri="{FF2B5EF4-FFF2-40B4-BE49-F238E27FC236}">
                <a16:creationId xmlns:a16="http://schemas.microsoft.com/office/drawing/2014/main" id="{DFCD658D-7C14-4AC6-947C-9B8D24BBCEAE}"/>
              </a:ext>
            </a:extLst>
          </p:cNvPr>
          <p:cNvSpPr txBox="1"/>
          <p:nvPr/>
        </p:nvSpPr>
        <p:spPr>
          <a:xfrm>
            <a:off x="4775337" y="2609860"/>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2" name="TextBox 21">
            <a:extLst>
              <a:ext uri="{FF2B5EF4-FFF2-40B4-BE49-F238E27FC236}">
                <a16:creationId xmlns:a16="http://schemas.microsoft.com/office/drawing/2014/main" id="{211FC4AE-9E46-4337-A2E4-547AACA13C6C}"/>
              </a:ext>
            </a:extLst>
          </p:cNvPr>
          <p:cNvSpPr txBox="1"/>
          <p:nvPr/>
        </p:nvSpPr>
        <p:spPr>
          <a:xfrm>
            <a:off x="6907280" y="2604890"/>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3" name="Title 10">
            <a:extLst>
              <a:ext uri="{FF2B5EF4-FFF2-40B4-BE49-F238E27FC236}">
                <a16:creationId xmlns:a16="http://schemas.microsoft.com/office/drawing/2014/main" id="{B42975AD-CC79-4A28-8EC1-DD72DB4C10E6}"/>
              </a:ext>
            </a:extLst>
          </p:cNvPr>
          <p:cNvSpPr txBox="1">
            <a:spLocks/>
          </p:cNvSpPr>
          <p:nvPr/>
        </p:nvSpPr>
        <p:spPr>
          <a:xfrm>
            <a:off x="237041" y="2719240"/>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a:extLst>
              <a:ext uri="{FF2B5EF4-FFF2-40B4-BE49-F238E27FC236}">
                <a16:creationId xmlns:a16="http://schemas.microsoft.com/office/drawing/2014/main" id="{7263C972-9E69-44DC-9A65-ADC04C6D15D0}"/>
              </a:ext>
            </a:extLst>
          </p:cNvPr>
          <p:cNvSpPr txBox="1"/>
          <p:nvPr/>
        </p:nvSpPr>
        <p:spPr>
          <a:xfrm>
            <a:off x="-32866" y="6019889"/>
            <a:ext cx="7621227" cy="463621"/>
          </a:xfrm>
          <a:prstGeom prst="rect">
            <a:avLst/>
          </a:prstGeom>
        </p:spPr>
        <p:txBody>
          <a:bodyPr vert="horz" wrap="square" lIns="0" tIns="10001" rIns="0" bIns="0" rtlCol="0">
            <a:spAutoFit/>
          </a:bodyPr>
          <a:lstStyle/>
          <a:p>
            <a:pPr marL="9525" marR="3810">
              <a:spcBef>
                <a:spcPts val="79"/>
              </a:spcBef>
            </a:pPr>
            <a:r>
              <a:rPr sz="788" dirty="0">
                <a:solidFill>
                  <a:schemeClr val="bg1"/>
                </a:solidFill>
                <a:latin typeface="Univers-Light-Normal" pitchFamily="2" charset="0"/>
                <a:cs typeface="Verdana"/>
              </a:rPr>
              <a:t>The </a:t>
            </a:r>
            <a:r>
              <a:rPr sz="788" spc="-4" dirty="0">
                <a:solidFill>
                  <a:schemeClr val="bg1"/>
                </a:solidFill>
                <a:latin typeface="Univers-Light-Normal" pitchFamily="2" charset="0"/>
                <a:cs typeface="Verdana"/>
              </a:rPr>
              <a:t>information contained herein is </a:t>
            </a:r>
            <a:r>
              <a:rPr sz="788" dirty="0">
                <a:solidFill>
                  <a:schemeClr val="bg1"/>
                </a:solidFill>
                <a:latin typeface="Univers-Light-Normal" pitchFamily="2" charset="0"/>
                <a:cs typeface="Verdana"/>
              </a:rPr>
              <a:t>of a </a:t>
            </a:r>
            <a:r>
              <a:rPr sz="788" spc="-4" dirty="0">
                <a:solidFill>
                  <a:schemeClr val="bg1"/>
                </a:solidFill>
                <a:latin typeface="Univers-Light-Normal" pitchFamily="2" charset="0"/>
                <a:cs typeface="Verdana"/>
              </a:rPr>
              <a:t>general nature </a:t>
            </a:r>
            <a:r>
              <a:rPr sz="788" dirty="0">
                <a:solidFill>
                  <a:schemeClr val="bg1"/>
                </a:solidFill>
                <a:latin typeface="Univers-Light-Normal" pitchFamily="2" charset="0"/>
                <a:cs typeface="Verdana"/>
              </a:rPr>
              <a:t>and </a:t>
            </a:r>
            <a:r>
              <a:rPr sz="788" spc="-4" dirty="0">
                <a:solidFill>
                  <a:schemeClr val="bg1"/>
                </a:solidFill>
                <a:latin typeface="Univers-Light-Normal" pitchFamily="2" charset="0"/>
                <a:cs typeface="Verdana"/>
              </a:rPr>
              <a:t>is not intended </a:t>
            </a:r>
            <a:r>
              <a:rPr sz="788" dirty="0">
                <a:solidFill>
                  <a:schemeClr val="bg1"/>
                </a:solidFill>
                <a:latin typeface="Univers-Light-Normal" pitchFamily="2" charset="0"/>
                <a:cs typeface="Verdana"/>
              </a:rPr>
              <a:t>to </a:t>
            </a:r>
            <a:r>
              <a:rPr sz="788" spc="-4" dirty="0">
                <a:solidFill>
                  <a:schemeClr val="bg1"/>
                </a:solidFill>
                <a:latin typeface="Univers-Light-Normal" pitchFamily="2" charset="0"/>
                <a:cs typeface="Verdana"/>
              </a:rPr>
              <a:t>address any particular situation,  individual </a:t>
            </a:r>
            <a:r>
              <a:rPr sz="788" dirty="0">
                <a:solidFill>
                  <a:schemeClr val="bg1"/>
                </a:solidFill>
                <a:latin typeface="Univers-Light-Normal" pitchFamily="2" charset="0"/>
                <a:cs typeface="Verdana"/>
              </a:rPr>
              <a:t>or entity. No one should act upon such information without </a:t>
            </a:r>
            <a:r>
              <a:rPr sz="788" spc="-4" dirty="0">
                <a:solidFill>
                  <a:schemeClr val="bg1"/>
                </a:solidFill>
                <a:latin typeface="Univers-Light-Normal" pitchFamily="2" charset="0"/>
                <a:cs typeface="Verdana"/>
              </a:rPr>
              <a:t>appropriate </a:t>
            </a:r>
            <a:r>
              <a:rPr sz="788" dirty="0">
                <a:solidFill>
                  <a:schemeClr val="bg1"/>
                </a:solidFill>
                <a:latin typeface="Univers-Light-Normal" pitchFamily="2" charset="0"/>
                <a:cs typeface="Verdana"/>
              </a:rPr>
              <a:t>professional</a:t>
            </a:r>
            <a:r>
              <a:rPr lang="en-US" sz="788" dirty="0">
                <a:solidFill>
                  <a:schemeClr val="bg1"/>
                </a:solidFill>
                <a:latin typeface="Univers-Light-Normal" pitchFamily="2" charset="0"/>
                <a:cs typeface="Verdana"/>
              </a:rPr>
              <a:t> </a:t>
            </a:r>
            <a:r>
              <a:rPr sz="788" spc="-158" dirty="0">
                <a:solidFill>
                  <a:schemeClr val="bg1"/>
                </a:solidFill>
                <a:latin typeface="Univers-Light-Normal" pitchFamily="2" charset="0"/>
                <a:cs typeface="Verdana"/>
              </a:rPr>
              <a:t> </a:t>
            </a:r>
            <a:r>
              <a:rPr sz="788" dirty="0">
                <a:solidFill>
                  <a:schemeClr val="bg1"/>
                </a:solidFill>
                <a:latin typeface="Univers-Light-Normal" pitchFamily="2" charset="0"/>
                <a:cs typeface="Verdana"/>
              </a:rPr>
              <a:t>advice.</a:t>
            </a:r>
          </a:p>
          <a:p>
            <a:pPr marL="23813">
              <a:spcBef>
                <a:spcPts val="675"/>
              </a:spcBef>
            </a:pPr>
            <a:r>
              <a:rPr sz="788" dirty="0">
                <a:solidFill>
                  <a:schemeClr val="bg1"/>
                </a:solidFill>
                <a:latin typeface="Univers-Light-Normal" pitchFamily="2" charset="0"/>
                <a:cs typeface="Verdana"/>
              </a:rPr>
              <a:t>20</a:t>
            </a:r>
            <a:r>
              <a:rPr lang="en-US" sz="788" dirty="0">
                <a:solidFill>
                  <a:schemeClr val="bg1"/>
                </a:solidFill>
                <a:latin typeface="Univers-Light-Normal" pitchFamily="2" charset="0"/>
                <a:cs typeface="Verdana"/>
              </a:rPr>
              <a:t>21</a:t>
            </a:r>
            <a:r>
              <a:rPr sz="788" dirty="0">
                <a:solidFill>
                  <a:schemeClr val="bg1"/>
                </a:solidFill>
                <a:latin typeface="Univers-Light-Normal" pitchFamily="2" charset="0"/>
                <a:cs typeface="Verdana"/>
              </a:rPr>
              <a:t> © TechSci Research 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29" name="object 12">
            <a:extLst>
              <a:ext uri="{FF2B5EF4-FFF2-40B4-BE49-F238E27FC236}">
                <a16:creationId xmlns:a16="http://schemas.microsoft.com/office/drawing/2014/main" id="{1C090660-B1FB-4826-9484-7B17CD099ABF}"/>
              </a:ext>
            </a:extLst>
          </p:cNvPr>
          <p:cNvSpPr txBox="1"/>
          <p:nvPr/>
        </p:nvSpPr>
        <p:spPr>
          <a:xfrm>
            <a:off x="3762072" y="3486927"/>
            <a:ext cx="1619856" cy="131350"/>
          </a:xfrm>
          <a:prstGeom prst="rect">
            <a:avLst/>
          </a:prstGeom>
        </p:spPr>
        <p:txBody>
          <a:bodyPr vert="horz" wrap="square" lIns="0" tIns="10001" rIns="0" bIns="0" rtlCol="0">
            <a:spAutoFit/>
          </a:bodyPr>
          <a:lstStyle/>
          <a:p>
            <a:pPr marL="9525">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www.techsciresearch.com</a:t>
            </a:r>
            <a:endParaRPr sz="788">
              <a:solidFill>
                <a:srgbClr val="C7F75C"/>
              </a:solidFill>
              <a:latin typeface="Verdana"/>
              <a:cs typeface="Verdana"/>
            </a:endParaRPr>
          </a:p>
        </p:txBody>
      </p:sp>
      <p:sp>
        <p:nvSpPr>
          <p:cNvPr id="32" name="object 17">
            <a:extLst>
              <a:ext uri="{FF2B5EF4-FFF2-40B4-BE49-F238E27FC236}">
                <a16:creationId xmlns:a16="http://schemas.microsoft.com/office/drawing/2014/main" id="{C2516970-9393-448C-BC5E-6ED5245F4CFE}"/>
              </a:ext>
            </a:extLst>
          </p:cNvPr>
          <p:cNvSpPr txBox="1"/>
          <p:nvPr/>
        </p:nvSpPr>
        <p:spPr>
          <a:xfrm>
            <a:off x="3060600" y="4098306"/>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35" name="Rectangle 34">
            <a:extLst>
              <a:ext uri="{FF2B5EF4-FFF2-40B4-BE49-F238E27FC236}">
                <a16:creationId xmlns:a16="http://schemas.microsoft.com/office/drawing/2014/main" id="{C276FE23-F296-4037-9289-7AFF64BFB99E}"/>
              </a:ext>
            </a:extLst>
          </p:cNvPr>
          <p:cNvSpPr/>
          <p:nvPr/>
        </p:nvSpPr>
        <p:spPr>
          <a:xfrm>
            <a:off x="-32866" y="4366210"/>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bject 15">
            <a:extLst>
              <a:ext uri="{FF2B5EF4-FFF2-40B4-BE49-F238E27FC236}">
                <a16:creationId xmlns:a16="http://schemas.microsoft.com/office/drawing/2014/main" id="{588FDD11-15F1-4798-9F90-F19C5656E512}"/>
              </a:ext>
            </a:extLst>
          </p:cNvPr>
          <p:cNvSpPr/>
          <p:nvPr/>
        </p:nvSpPr>
        <p:spPr>
          <a:xfrm>
            <a:off x="474911" y="4989944"/>
            <a:ext cx="1641551" cy="300101"/>
          </a:xfrm>
          <a:prstGeom prst="rect">
            <a:avLst/>
          </a:prstGeom>
          <a:blipFill>
            <a:blip r:embed="rId3" cstate="print"/>
            <a:stretch>
              <a:fillRect/>
            </a:stretch>
          </a:blipFill>
        </p:spPr>
        <p:txBody>
          <a:bodyPr wrap="square" lIns="0" tIns="0" rIns="0" bIns="0" rtlCol="0"/>
          <a:lstStyle/>
          <a:p>
            <a:endParaRPr sz="1350"/>
          </a:p>
        </p:txBody>
      </p:sp>
      <p:sp>
        <p:nvSpPr>
          <p:cNvPr id="37" name="object 16">
            <a:extLst>
              <a:ext uri="{FF2B5EF4-FFF2-40B4-BE49-F238E27FC236}">
                <a16:creationId xmlns:a16="http://schemas.microsoft.com/office/drawing/2014/main" id="{67A6749D-6B61-4730-81C1-BE8828EF457D}"/>
              </a:ext>
            </a:extLst>
          </p:cNvPr>
          <p:cNvSpPr/>
          <p:nvPr/>
        </p:nvSpPr>
        <p:spPr>
          <a:xfrm>
            <a:off x="2608436" y="4888354"/>
            <a:ext cx="1072266" cy="602348"/>
          </a:xfrm>
          <a:prstGeom prst="rect">
            <a:avLst/>
          </a:prstGeom>
          <a:blipFill>
            <a:blip r:embed="rId4" cstate="print"/>
            <a:stretch>
              <a:fillRect/>
            </a:stretch>
          </a:blipFill>
        </p:spPr>
        <p:txBody>
          <a:bodyPr wrap="square" lIns="0" tIns="0" rIns="0" bIns="0" rtlCol="0"/>
          <a:lstStyle/>
          <a:p>
            <a:endParaRPr sz="1350"/>
          </a:p>
        </p:txBody>
      </p:sp>
      <p:sp>
        <p:nvSpPr>
          <p:cNvPr id="38" name="object 20">
            <a:extLst>
              <a:ext uri="{FF2B5EF4-FFF2-40B4-BE49-F238E27FC236}">
                <a16:creationId xmlns:a16="http://schemas.microsoft.com/office/drawing/2014/main" id="{10F1C273-FAD1-4918-B8EC-EB7B534A3CF4}"/>
              </a:ext>
            </a:extLst>
          </p:cNvPr>
          <p:cNvSpPr/>
          <p:nvPr/>
        </p:nvSpPr>
        <p:spPr>
          <a:xfrm>
            <a:off x="4043754" y="4888355"/>
            <a:ext cx="1477692" cy="511781"/>
          </a:xfrm>
          <a:prstGeom prst="rect">
            <a:avLst/>
          </a:prstGeom>
          <a:blipFill>
            <a:blip r:embed="rId5" cstate="print"/>
            <a:stretch>
              <a:fillRect/>
            </a:stretch>
          </a:blipFill>
        </p:spPr>
        <p:txBody>
          <a:bodyPr wrap="square" lIns="0" tIns="0" rIns="0" bIns="0" rtlCol="0"/>
          <a:lstStyle/>
          <a:p>
            <a:endParaRPr sz="1350"/>
          </a:p>
        </p:txBody>
      </p:sp>
      <p:pic>
        <p:nvPicPr>
          <p:cNvPr id="16" name="Picture 4" descr="Image result for assocham logo">
            <a:extLst>
              <a:ext uri="{FF2B5EF4-FFF2-40B4-BE49-F238E27FC236}">
                <a16:creationId xmlns:a16="http://schemas.microsoft.com/office/drawing/2014/main" id="{EC2B22CD-DC26-49FC-9E89-684BCE5F51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1" y="4854701"/>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988726-E7B1-4187-BF00-841D1134F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845932"/>
            <a:ext cx="1539864" cy="585966"/>
          </a:xfrm>
          <a:prstGeom prst="rect">
            <a:avLst/>
          </a:prstGeom>
        </p:spPr>
      </p:pic>
      <p:pic>
        <p:nvPicPr>
          <p:cNvPr id="39" name="Picture 38" descr="social-icons-7.png">
            <a:hlinkClick r:id="rId8"/>
            <a:extLst>
              <a:ext uri="{FF2B5EF4-FFF2-40B4-BE49-F238E27FC236}">
                <a16:creationId xmlns:a16="http://schemas.microsoft.com/office/drawing/2014/main" id="{6E0B1ADD-D463-4B54-9185-E9E2ADC42CC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50" y="6225499"/>
            <a:ext cx="399481" cy="379763"/>
          </a:xfrm>
          <a:prstGeom prst="rect">
            <a:avLst/>
          </a:prstGeom>
        </p:spPr>
      </p:pic>
      <p:pic>
        <p:nvPicPr>
          <p:cNvPr id="40" name="Picture 39" descr="social-icons-7.png">
            <a:hlinkClick r:id="rId11"/>
            <a:extLst>
              <a:ext uri="{FF2B5EF4-FFF2-40B4-BE49-F238E27FC236}">
                <a16:creationId xmlns:a16="http://schemas.microsoft.com/office/drawing/2014/main" id="{42BB42BD-DBE5-4232-BAAF-8B1E0A30CBA8}"/>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5" y="6235631"/>
            <a:ext cx="428059" cy="396738"/>
          </a:xfrm>
          <a:prstGeom prst="rect">
            <a:avLst/>
          </a:prstGeom>
        </p:spPr>
      </p:pic>
      <p:pic>
        <p:nvPicPr>
          <p:cNvPr id="41" name="Picture 6" descr="Image result for twitter logo">
            <a:hlinkClick r:id="rId12"/>
            <a:extLst>
              <a:ext uri="{FF2B5EF4-FFF2-40B4-BE49-F238E27FC236}">
                <a16:creationId xmlns:a16="http://schemas.microsoft.com/office/drawing/2014/main" id="{FB1BF4A9-F1DA-4BB1-8ABB-E7F643ACCA36}"/>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6262241"/>
            <a:ext cx="343021" cy="34302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086532A-F1A2-4845-B82B-638BA44CE1DF}"/>
              </a:ext>
            </a:extLst>
          </p:cNvPr>
          <p:cNvSpPr txBox="1"/>
          <p:nvPr/>
        </p:nvSpPr>
        <p:spPr>
          <a:xfrm>
            <a:off x="52396" y="10443"/>
            <a:ext cx="9091604" cy="1470915"/>
          </a:xfrm>
          <a:prstGeom prst="rect">
            <a:avLst/>
          </a:prstGeom>
          <a:noFill/>
        </p:spPr>
        <p:txBody>
          <a:bodyPr wrap="square" rtlCol="0">
            <a:spAutoFit/>
          </a:bodyPr>
          <a:lstStyle/>
          <a:p>
            <a:pPr>
              <a:lnSpc>
                <a:spcPct val="200000"/>
              </a:lnSpc>
            </a:pPr>
            <a:r>
              <a:rPr lang="en-US" sz="1000" b="1" dirty="0">
                <a:solidFill>
                  <a:schemeClr val="bg2">
                    <a:lumMod val="25000"/>
                  </a:schemeClr>
                </a:solidFill>
                <a:latin typeface="Verdana"/>
              </a:rPr>
              <a:t>Disclaimer :</a:t>
            </a:r>
          </a:p>
          <a:p>
            <a:pPr algn="just"/>
            <a:endParaRPr lang="en-US" sz="800" dirty="0">
              <a:solidFill>
                <a:schemeClr val="bg2">
                  <a:lumMod val="25000"/>
                </a:schemeClr>
              </a:solidFill>
              <a:latin typeface="Verdana"/>
            </a:endParaRPr>
          </a:p>
          <a:p>
            <a:pPr algn="just">
              <a:lnSpc>
                <a:spcPct val="150000"/>
              </a:lnSpc>
            </a:pPr>
            <a:r>
              <a:rPr lang="en-US" sz="700" dirty="0">
                <a:solidFill>
                  <a:schemeClr val="bg1">
                    <a:lumMod val="50000"/>
                  </a:schemeClr>
                </a:solidFill>
                <a:latin typeface="Verdana"/>
              </a:rPr>
              <a:t>The contents of this report are based on information generally available to the public from sources and primary interviews which are  believed to be reliable. No representation is made that it is timely, accurate or complete. TechSci Research has taken due care and caution in compilation of data as this has been obtained from various sources including primary interviews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a:t>
            </a:r>
            <a:r>
              <a:rPr lang="en-IN" sz="700" dirty="0">
                <a:solidFill>
                  <a:schemeClr val="bg1">
                    <a:lumMod val="50000"/>
                  </a:schemeClr>
                </a:solidFill>
                <a:latin typeface="Verdana"/>
              </a:rPr>
              <a:t> </a:t>
            </a:r>
            <a:r>
              <a:rPr lang="en-US" sz="700" dirty="0">
                <a:solidFill>
                  <a:schemeClr val="bg1">
                    <a:lumMod val="50000"/>
                  </a:schemeClr>
                </a:solidFill>
                <a:latin typeface="Verdana"/>
              </a:rPr>
              <a:t>All the figures provided in this document are indicative of relative market size and are strictly for client’s internal consumption. Usage of the same for purpose other than internal will require prior approval of TechSci Research.</a:t>
            </a:r>
          </a:p>
        </p:txBody>
      </p:sp>
    </p:spTree>
    <p:extLst>
      <p:ext uri="{BB962C8B-B14F-4D97-AF65-F5344CB8AC3E}">
        <p14:creationId xmlns:p14="http://schemas.microsoft.com/office/powerpoint/2010/main" val="87792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p:txBody>
          <a:bodyPr>
            <a:normAutofit/>
          </a:bodyPr>
          <a:lstStyle/>
          <a:p>
            <a:pPr>
              <a:spcBef>
                <a:spcPts val="0"/>
              </a:spcBef>
            </a:pPr>
            <a:r>
              <a:rPr lang="en-US" sz="1400" spc="0" dirty="0">
                <a:solidFill>
                  <a:schemeClr val="tx1">
                    <a:lumMod val="85000"/>
                    <a:lumOff val="15000"/>
                  </a:schemeClr>
                </a:solidFill>
                <a:latin typeface="Arial" panose="020B0604020202020204" pitchFamily="34" charset="0"/>
              </a:rPr>
              <a:t>Research Methodology</a:t>
            </a:r>
          </a:p>
        </p:txBody>
      </p:sp>
      <p:sp>
        <p:nvSpPr>
          <p:cNvPr id="12" name="object 49">
            <a:extLst>
              <a:ext uri="{FF2B5EF4-FFF2-40B4-BE49-F238E27FC236}">
                <a16:creationId xmlns:a16="http://schemas.microsoft.com/office/drawing/2014/main" id="{4E41FE84-AC25-4B9C-B5E4-1F50359045C9}"/>
              </a:ext>
            </a:extLst>
          </p:cNvPr>
          <p:cNvSpPr txBox="1"/>
          <p:nvPr/>
        </p:nvSpPr>
        <p:spPr>
          <a:xfrm>
            <a:off x="228007" y="1551507"/>
            <a:ext cx="8252572" cy="980718"/>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Based on understanding developed though secondary search, </a:t>
            </a:r>
            <a:r>
              <a:rPr lang="en-US" sz="1000" spc="-5" dirty="0">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team formulated a guideline and developed list of respondents to ask specific questions related with the project objectives for each </a:t>
            </a:r>
            <a:r>
              <a:rPr lang="en-US" sz="1000" spc="-5" dirty="0">
                <a:latin typeface="Arial" panose="020B0604020202020204" pitchFamily="34" charset="0"/>
                <a:ea typeface="Verdana" panose="020B0604030504040204" pitchFamily="34" charset="0"/>
                <a:cs typeface="Arial" panose="020B0604020202020204" pitchFamily="34" charset="0"/>
              </a:rPr>
              <a:t>type </a:t>
            </a:r>
            <a:r>
              <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of stakeholders (Manufactures, Distributors/ </a:t>
            </a:r>
            <a:r>
              <a:rPr lang="en-US" sz="1000" spc="-5" dirty="0">
                <a:latin typeface="Arial" panose="020B0604020202020204" pitchFamily="34" charset="0"/>
                <a:ea typeface="Verdana" panose="020B0604030504040204" pitchFamily="34" charset="0"/>
                <a:cs typeface="Arial" panose="020B0604020202020204" pitchFamily="34" charset="0"/>
              </a:rPr>
              <a:t>Traders/ Exporters / Importers, </a:t>
            </a:r>
            <a:r>
              <a:rPr lang="en-IN" sz="1000" dirty="0">
                <a:latin typeface="Arial" panose="020B0604020202020204" pitchFamily="34" charset="0"/>
                <a:cs typeface="Arial" panose="020B0604020202020204" pitchFamily="34" charset="0"/>
              </a:rPr>
              <a:t>Government/ Research/ Regulatory Organisations/ Associations </a:t>
            </a:r>
            <a:r>
              <a:rPr lang="en-IN" sz="1000" dirty="0">
                <a:latin typeface="Arial" panose="020B0604020202020204" pitchFamily="34" charset="0"/>
                <a:ea typeface="Verdana" panose="020B0604030504040204" pitchFamily="34" charset="0"/>
                <a:cs typeface="Arial" panose="020B0604020202020204" pitchFamily="34" charset="0"/>
              </a:rPr>
              <a:t>and Industry experts</a:t>
            </a:r>
            <a:r>
              <a:rPr lang="en-IN" sz="1000" b="1" dirty="0">
                <a:latin typeface="Arial" panose="020B0604020202020204" pitchFamily="34" charset="0"/>
                <a:ea typeface="Verdana" panose="020B0604030504040204" pitchFamily="34" charset="0"/>
                <a:cs typeface="Arial" panose="020B0604020202020204" pitchFamily="34" charset="0"/>
              </a:rPr>
              <a:t>. </a:t>
            </a:r>
            <a:endParaRPr kumimoji="0" lang="en-US" sz="1000" b="0" i="0" u="none" strike="noStrike" kern="1200" cap="none" spc="-5"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3" name="object 49">
            <a:extLst>
              <a:ext uri="{FF2B5EF4-FFF2-40B4-BE49-F238E27FC236}">
                <a16:creationId xmlns:a16="http://schemas.microsoft.com/office/drawing/2014/main" id="{204C1AD4-47AC-408B-B6B8-A6BF3C728AE5}"/>
              </a:ext>
            </a:extLst>
          </p:cNvPr>
          <p:cNvSpPr txBox="1"/>
          <p:nvPr/>
        </p:nvSpPr>
        <p:spPr>
          <a:xfrm>
            <a:off x="228007" y="2447225"/>
            <a:ext cx="8252572" cy="749885"/>
          </a:xfrm>
          <a:prstGeom prst="rect">
            <a:avLst/>
          </a:prstGeom>
        </p:spPr>
        <p:txBody>
          <a:bodyPr vert="horz" wrap="square" lIns="0" tIns="8509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000" spc="-25" dirty="0">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executed primary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key participants including  industry experts through </a:t>
            </a:r>
            <a:r>
              <a:rPr kumimoji="0" lang="en-US" sz="10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Face to Face </a:t>
            </a:r>
            <a:r>
              <a:rPr kumimoji="0" lang="en-US" sz="10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lang="en-US" sz="1000" spc="-25" dirty="0">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performed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being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collected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field surveys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p:txBody>
      </p:sp>
      <p:sp>
        <p:nvSpPr>
          <p:cNvPr id="55" name="object 49">
            <a:extLst>
              <a:ext uri="{FF2B5EF4-FFF2-40B4-BE49-F238E27FC236}">
                <a16:creationId xmlns:a16="http://schemas.microsoft.com/office/drawing/2014/main" id="{A2D7ADBB-886C-4389-ACCD-E412719DB5D7}"/>
              </a:ext>
            </a:extLst>
          </p:cNvPr>
          <p:cNvSpPr txBox="1"/>
          <p:nvPr/>
        </p:nvSpPr>
        <p:spPr>
          <a:xfrm>
            <a:off x="228007" y="683184"/>
            <a:ext cx="8252572" cy="980718"/>
          </a:xfrm>
          <a:prstGeom prst="rect">
            <a:avLst/>
          </a:prstGeom>
        </p:spPr>
        <p:txBody>
          <a:bodyPr vert="horz" wrap="square" lIns="0" tIns="85090" rIns="0" bIns="0" rtlCol="0">
            <a:spAutoFit/>
          </a:bodyPr>
          <a:lstStyle/>
          <a:p>
            <a:pPr marL="12700" marR="0" lvl="0" indent="0" algn="just" defTabSz="4572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methodology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for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this study was based on exhaustive Secondary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a:t>
            </a:r>
            <a:r>
              <a:rPr kumimoji="0" lang="en-US" sz="1000" b="0" i="0" u="none" strike="noStrike" kern="1200" cap="none" spc="13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followed by extensive Primary Research. </a:t>
            </a:r>
            <a:r>
              <a:rPr lang="en-US" sz="1000" spc="-5" dirty="0">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deployed a dedicated team who </a:t>
            </a:r>
            <a:r>
              <a:rPr kumimoji="0" lang="en-US" sz="10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worked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dedicatedly for the Client to meet research objectives.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 </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conducted exhaustive secondary research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0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a:t>
            </a:r>
          </a:p>
        </p:txBody>
      </p:sp>
      <p:sp>
        <p:nvSpPr>
          <p:cNvPr id="7" name="TextBox 6">
            <a:extLst>
              <a:ext uri="{FF2B5EF4-FFF2-40B4-BE49-F238E27FC236}">
                <a16:creationId xmlns:a16="http://schemas.microsoft.com/office/drawing/2014/main" id="{B21732A7-E8C5-49C7-9DDE-9589FDACB411}"/>
              </a:ext>
            </a:extLst>
          </p:cNvPr>
          <p:cNvSpPr txBox="1"/>
          <p:nvPr/>
        </p:nvSpPr>
        <p:spPr>
          <a:xfrm>
            <a:off x="132587" y="4736641"/>
            <a:ext cx="8861512" cy="294632"/>
          </a:xfrm>
          <a:prstGeom prst="rect">
            <a:avLst/>
          </a:prstGeom>
          <a:solidFill>
            <a:schemeClr val="accent4">
              <a:lumMod val="20000"/>
              <a:lumOff val="80000"/>
            </a:schemeClr>
          </a:solidFill>
        </p:spPr>
        <p:txBody>
          <a:bodyPr wrap="square" rtlCol="0" anchor="t">
            <a:spAutoFit/>
          </a:bodyPr>
          <a:lstStyle/>
          <a:p>
            <a:pPr algn="just">
              <a:lnSpc>
                <a:spcPct val="150000"/>
              </a:lnSpc>
            </a:pPr>
            <a:r>
              <a:rPr lang="en-IN" sz="1000" b="1" dirty="0">
                <a:latin typeface="Arial "/>
                <a:ea typeface="Verdana" panose="020B0604030504040204" pitchFamily="34" charset="0"/>
                <a:cs typeface="Arial" panose="020B0604020202020204" pitchFamily="34" charset="0"/>
              </a:rPr>
              <a:t>We completed multiple interviews in one organisation at different levels (Mid-Senior) and departments (Sales, Marketing, Production, etc)  </a:t>
            </a:r>
          </a:p>
        </p:txBody>
      </p:sp>
      <p:graphicFrame>
        <p:nvGraphicFramePr>
          <p:cNvPr id="8" name="Chart 7">
            <a:extLst>
              <a:ext uri="{FF2B5EF4-FFF2-40B4-BE49-F238E27FC236}">
                <a16:creationId xmlns:a16="http://schemas.microsoft.com/office/drawing/2014/main" id="{F916EFD1-0CB1-46EE-B761-DC5BEE8A616A}"/>
              </a:ext>
            </a:extLst>
          </p:cNvPr>
          <p:cNvGraphicFramePr/>
          <p:nvPr>
            <p:extLst>
              <p:ext uri="{D42A27DB-BD31-4B8C-83A1-F6EECF244321}">
                <p14:modId xmlns:p14="http://schemas.microsoft.com/office/powerpoint/2010/main" val="765196783"/>
              </p:ext>
            </p:extLst>
          </p:nvPr>
        </p:nvGraphicFramePr>
        <p:xfrm>
          <a:off x="1765680" y="3167408"/>
          <a:ext cx="2724140" cy="1607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43314AB6-0DB8-43BF-AEDF-912F422F1982}"/>
              </a:ext>
            </a:extLst>
          </p:cNvPr>
          <p:cNvGraphicFramePr/>
          <p:nvPr>
            <p:extLst>
              <p:ext uri="{D42A27DB-BD31-4B8C-83A1-F6EECF244321}">
                <p14:modId xmlns:p14="http://schemas.microsoft.com/office/powerpoint/2010/main" val="3874317878"/>
              </p:ext>
            </p:extLst>
          </p:nvPr>
        </p:nvGraphicFramePr>
        <p:xfrm>
          <a:off x="4417366" y="3167407"/>
          <a:ext cx="2724139" cy="1535872"/>
        </p:xfrm>
        <a:graphic>
          <a:graphicData uri="http://schemas.openxmlformats.org/drawingml/2006/chart">
            <c:chart xmlns:c="http://schemas.openxmlformats.org/drawingml/2006/chart" xmlns:r="http://schemas.openxmlformats.org/officeDocument/2006/relationships" r:id="rId3"/>
          </a:graphicData>
        </a:graphic>
      </p:graphicFrame>
      <p:sp>
        <p:nvSpPr>
          <p:cNvPr id="10" name="object 49">
            <a:extLst>
              <a:ext uri="{FF2B5EF4-FFF2-40B4-BE49-F238E27FC236}">
                <a16:creationId xmlns:a16="http://schemas.microsoft.com/office/drawing/2014/main" id="{2E9A2431-06F3-4681-84A4-6D0DDF45036A}"/>
              </a:ext>
            </a:extLst>
          </p:cNvPr>
          <p:cNvSpPr txBox="1"/>
          <p:nvPr/>
        </p:nvSpPr>
        <p:spPr>
          <a:xfrm>
            <a:off x="181205" y="5216565"/>
            <a:ext cx="8861512" cy="576761"/>
          </a:xfrm>
          <a:prstGeom prst="rect">
            <a:avLst/>
          </a:prstGeom>
        </p:spPr>
        <p:txBody>
          <a:bodyPr vert="horz" wrap="square" lIns="0" tIns="8509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Phase-IV: Analysis of Information Developed and Submission of Report </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000" dirty="0">
                <a:solidFill>
                  <a:prstClr val="black"/>
                </a:solidFill>
                <a:latin typeface="Arial" panose="020B0604020202020204" pitchFamily="34" charset="0"/>
                <a:ea typeface="Verdana" panose="020B0604030504040204" pitchFamily="34" charset="0"/>
                <a:cs typeface="Arial" panose="020B0604020202020204" pitchFamily="34" charset="0"/>
              </a:rPr>
              <a:t>ChemAnalyst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lang="en-US" sz="1000" dirty="0">
                <a:solidFill>
                  <a:prstClr val="black"/>
                </a:solidFill>
                <a:latin typeface="Arial" panose="020B0604020202020204" pitchFamily="34" charset="0"/>
                <a:ea typeface="Verdana" panose="020B0604030504040204" pitchFamily="34" charset="0"/>
                <a:cs typeface="Arial" panose="020B0604020202020204" pitchFamily="34" charset="0"/>
              </a:rPr>
              <a:t>completed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analysis of collected set of information for target products and summarized key findings to client in the form of Report</a:t>
            </a:r>
          </a:p>
        </p:txBody>
      </p:sp>
    </p:spTree>
    <p:extLst>
      <p:ext uri="{BB962C8B-B14F-4D97-AF65-F5344CB8AC3E}">
        <p14:creationId xmlns:p14="http://schemas.microsoft.com/office/powerpoint/2010/main" val="679793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n introduction to micronutrients in crop production-part 1">
            <a:extLst>
              <a:ext uri="{FF2B5EF4-FFF2-40B4-BE49-F238E27FC236}">
                <a16:creationId xmlns:a16="http://schemas.microsoft.com/office/drawing/2014/main" id="{65435E9D-BDD8-300C-CC50-829E3B3AA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10" r="6389" b="-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EXECUTIVE SUMMARY</a:t>
            </a:r>
          </a:p>
        </p:txBody>
      </p:sp>
      <p:cxnSp>
        <p:nvCxnSpPr>
          <p:cNvPr id="1035" name="Straight Connector 103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94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E0BC09FB-0E83-44E2-9E4D-B24E44803E71}"/>
              </a:ext>
            </a:extLst>
          </p:cNvPr>
          <p:cNvSpPr txBox="1">
            <a:spLocks/>
          </p:cNvSpPr>
          <p:nvPr/>
        </p:nvSpPr>
        <p:spPr>
          <a:xfrm>
            <a:off x="154753" y="193795"/>
            <a:ext cx="7417745"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IN" sz="1500" dirty="0">
                <a:solidFill>
                  <a:schemeClr val="tx1"/>
                </a:solidFill>
                <a:latin typeface="Arial" panose="020B0604020202020204" pitchFamily="34" charset="0"/>
                <a:ea typeface="Verdana" panose="020B0604030504040204" pitchFamily="34" charset="0"/>
              </a:rPr>
              <a:t>Executive Summary</a:t>
            </a:r>
          </a:p>
        </p:txBody>
      </p:sp>
      <p:sp>
        <p:nvSpPr>
          <p:cNvPr id="30" name="TextBox 29">
            <a:extLst>
              <a:ext uri="{FF2B5EF4-FFF2-40B4-BE49-F238E27FC236}">
                <a16:creationId xmlns:a16="http://schemas.microsoft.com/office/drawing/2014/main" id="{32F7231E-C733-C877-2ABB-1FFF571EA562}"/>
              </a:ext>
            </a:extLst>
          </p:cNvPr>
          <p:cNvSpPr txBox="1"/>
          <p:nvPr/>
        </p:nvSpPr>
        <p:spPr>
          <a:xfrm>
            <a:off x="154750" y="718569"/>
            <a:ext cx="6159431" cy="568810"/>
          </a:xfrm>
          <a:prstGeom prst="rect">
            <a:avLst/>
          </a:prstGeom>
          <a:noFill/>
        </p:spPr>
        <p:txBody>
          <a:bodyPr wrap="square" rtlCol="0">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Plant Micronutrients </a:t>
            </a:r>
            <a:r>
              <a:rPr lang="en-US" sz="1100" b="1" dirty="0">
                <a:latin typeface="Arial" panose="020B0604020202020204" pitchFamily="34" charset="0"/>
                <a:ea typeface="Verdana" panose="020B0604030504040204" pitchFamily="34" charset="0"/>
                <a:cs typeface="Arial" panose="020B0604020202020204" pitchFamily="34" charset="0"/>
              </a:rPr>
              <a:t>Market Size, By Value (USD Billion), 2017, 2019, 2021, 2025F, 2027F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cxnSp>
        <p:nvCxnSpPr>
          <p:cNvPr id="35" name="Connector: Elbow 34">
            <a:extLst>
              <a:ext uri="{FF2B5EF4-FFF2-40B4-BE49-F238E27FC236}">
                <a16:creationId xmlns:a16="http://schemas.microsoft.com/office/drawing/2014/main" id="{80330ED8-C963-698C-96E3-D3F14AE48CD6}"/>
              </a:ext>
            </a:extLst>
          </p:cNvPr>
          <p:cNvCxnSpPr>
            <a:cxnSpLocks/>
          </p:cNvCxnSpPr>
          <p:nvPr/>
        </p:nvCxnSpPr>
        <p:spPr>
          <a:xfrm rot="10800000" flipV="1">
            <a:off x="1031167" y="1787651"/>
            <a:ext cx="1319737" cy="640513"/>
          </a:xfrm>
          <a:prstGeom prst="bentConnector3">
            <a:avLst>
              <a:gd name="adj1" fmla="val 99034"/>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E96FF6F-8122-386A-1EAA-E4034BACD27F}"/>
              </a:ext>
            </a:extLst>
          </p:cNvPr>
          <p:cNvCxnSpPr>
            <a:cxnSpLocks/>
          </p:cNvCxnSpPr>
          <p:nvPr/>
        </p:nvCxnSpPr>
        <p:spPr>
          <a:xfrm>
            <a:off x="2947201" y="1805406"/>
            <a:ext cx="0" cy="539816"/>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09156DB4-39A7-A679-0390-62569B9D2039}"/>
              </a:ext>
            </a:extLst>
          </p:cNvPr>
          <p:cNvSpPr/>
          <p:nvPr/>
        </p:nvSpPr>
        <p:spPr>
          <a:xfrm>
            <a:off x="155223" y="3844592"/>
            <a:ext cx="6155467" cy="314894"/>
          </a:xfrm>
          <a:prstGeom prst="rect">
            <a:avLst/>
          </a:prstGeom>
        </p:spPr>
        <p:txBody>
          <a:bodyPr wrap="square">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Plant Micronutrients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a:t>
            </a:r>
            <a:r>
              <a:rPr lang="en-US" sz="1100" b="1" dirty="0">
                <a:latin typeface="Arial" panose="020B0604020202020204" pitchFamily="34" charset="0"/>
                <a:ea typeface="Verdana" panose="020B0604030504040204" pitchFamily="34" charset="0"/>
                <a:cs typeface="Arial" panose="020B0604020202020204" pitchFamily="34" charset="0"/>
              </a:rPr>
              <a:t>Market Size, By Volume (KT), 2017, 2019, 2021, 2025F, 2027F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FC34A96-29F8-21DF-B380-805157CF8725}"/>
              </a:ext>
            </a:extLst>
          </p:cNvPr>
          <p:cNvSpPr txBox="1"/>
          <p:nvPr/>
        </p:nvSpPr>
        <p:spPr>
          <a:xfrm>
            <a:off x="6025446" y="1308618"/>
            <a:ext cx="3028907" cy="1166153"/>
          </a:xfrm>
          <a:prstGeom prst="rect">
            <a:avLst/>
          </a:prstGeom>
          <a:solidFill>
            <a:schemeClr val="accent1">
              <a:lumMod val="5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India Plant Micronutrients market stood at USD 0.6 billion and is expected to reach USD 1.1 billion at a CAGR of 9.2% by 2030</a:t>
            </a:r>
          </a:p>
        </p:txBody>
      </p:sp>
      <p:sp>
        <p:nvSpPr>
          <p:cNvPr id="39" name="TextBox 38">
            <a:extLst>
              <a:ext uri="{FF2B5EF4-FFF2-40B4-BE49-F238E27FC236}">
                <a16:creationId xmlns:a16="http://schemas.microsoft.com/office/drawing/2014/main" id="{B696DAB7-6497-8D17-22DE-4B27EC5C5232}"/>
              </a:ext>
            </a:extLst>
          </p:cNvPr>
          <p:cNvSpPr txBox="1"/>
          <p:nvPr/>
        </p:nvSpPr>
        <p:spPr>
          <a:xfrm>
            <a:off x="6025446" y="4136935"/>
            <a:ext cx="3028907" cy="1443152"/>
          </a:xfrm>
          <a:prstGeom prst="rect">
            <a:avLst/>
          </a:prstGeom>
          <a:solidFill>
            <a:schemeClr val="accent1">
              <a:lumMod val="5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Initiatives such as “</a:t>
            </a:r>
            <a:r>
              <a:rPr lang="en-US" sz="1200" b="1" dirty="0">
                <a:solidFill>
                  <a:schemeClr val="bg1"/>
                </a:solidFill>
                <a:latin typeface="Arial" panose="020B0604020202020204" pitchFamily="34" charset="0"/>
                <a:cs typeface="Arial" panose="020B0604020202020204" pitchFamily="34" charset="0"/>
              </a:rPr>
              <a:t>Make in India</a:t>
            </a:r>
            <a:r>
              <a:rPr lang="en-US" sz="1200" dirty="0">
                <a:solidFill>
                  <a:schemeClr val="bg1"/>
                </a:solidFill>
                <a:latin typeface="Arial" panose="020B0604020202020204" pitchFamily="34" charset="0"/>
                <a:cs typeface="Arial" panose="020B0604020202020204" pitchFamily="34" charset="0"/>
              </a:rPr>
              <a:t>” and the </a:t>
            </a:r>
            <a:r>
              <a:rPr lang="en-US" sz="1200" b="1" dirty="0">
                <a:solidFill>
                  <a:schemeClr val="bg1"/>
                </a:solidFill>
                <a:latin typeface="Arial" panose="020B0604020202020204" pitchFamily="34" charset="0"/>
                <a:cs typeface="Arial" panose="020B0604020202020204" pitchFamily="34" charset="0"/>
              </a:rPr>
              <a:t>PLI</a:t>
            </a:r>
            <a:r>
              <a:rPr lang="en-US" sz="1200" dirty="0">
                <a:solidFill>
                  <a:schemeClr val="bg1"/>
                </a:solidFill>
                <a:latin typeface="Arial" panose="020B0604020202020204" pitchFamily="34" charset="0"/>
                <a:cs typeface="Arial" panose="020B0604020202020204" pitchFamily="34" charset="0"/>
              </a:rPr>
              <a:t> Scheme improve the manufacturing sector dynamics of India, and hence more industries are established. </a:t>
            </a:r>
          </a:p>
        </p:txBody>
      </p:sp>
      <p:graphicFrame>
        <p:nvGraphicFramePr>
          <p:cNvPr id="10" name="Chart 9">
            <a:extLst>
              <a:ext uri="{FF2B5EF4-FFF2-40B4-BE49-F238E27FC236}">
                <a16:creationId xmlns:a16="http://schemas.microsoft.com/office/drawing/2014/main" id="{F9C85FB4-D200-839C-F437-761CF4A7F8FD}"/>
              </a:ext>
            </a:extLst>
          </p:cNvPr>
          <p:cNvGraphicFramePr/>
          <p:nvPr>
            <p:extLst>
              <p:ext uri="{D42A27DB-BD31-4B8C-83A1-F6EECF244321}">
                <p14:modId xmlns:p14="http://schemas.microsoft.com/office/powerpoint/2010/main" val="1615227938"/>
              </p:ext>
            </p:extLst>
          </p:nvPr>
        </p:nvGraphicFramePr>
        <p:xfrm>
          <a:off x="422488" y="1867979"/>
          <a:ext cx="5620935" cy="1854637"/>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Arrow Connector 2">
            <a:extLst>
              <a:ext uri="{FF2B5EF4-FFF2-40B4-BE49-F238E27FC236}">
                <a16:creationId xmlns:a16="http://schemas.microsoft.com/office/drawing/2014/main" id="{E244F2ED-2D71-9AEC-15EE-C62E17641768}"/>
              </a:ext>
            </a:extLst>
          </p:cNvPr>
          <p:cNvCxnSpPr>
            <a:cxnSpLocks/>
            <a:stCxn id="8" idx="2"/>
          </p:cNvCxnSpPr>
          <p:nvPr/>
        </p:nvCxnSpPr>
        <p:spPr>
          <a:xfrm>
            <a:off x="5340831" y="4438729"/>
            <a:ext cx="0" cy="295379"/>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 name="Connector: Elbow 3">
            <a:extLst>
              <a:ext uri="{FF2B5EF4-FFF2-40B4-BE49-F238E27FC236}">
                <a16:creationId xmlns:a16="http://schemas.microsoft.com/office/drawing/2014/main" id="{3AACB145-0B69-5801-1FCC-525533310808}"/>
              </a:ext>
            </a:extLst>
          </p:cNvPr>
          <p:cNvCxnSpPr>
            <a:cxnSpLocks/>
          </p:cNvCxnSpPr>
          <p:nvPr/>
        </p:nvCxnSpPr>
        <p:spPr>
          <a:xfrm rot="10800000" flipV="1">
            <a:off x="638596" y="4465527"/>
            <a:ext cx="1596882" cy="640513"/>
          </a:xfrm>
          <a:prstGeom prst="bentConnector3">
            <a:avLst>
              <a:gd name="adj1" fmla="val 99034"/>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3686E1A1-DBF5-5234-956C-4C32956C2EA9}"/>
              </a:ext>
            </a:extLst>
          </p:cNvPr>
          <p:cNvCxnSpPr>
            <a:cxnSpLocks/>
          </p:cNvCxnSpPr>
          <p:nvPr/>
        </p:nvCxnSpPr>
        <p:spPr>
          <a:xfrm>
            <a:off x="2915490" y="4506209"/>
            <a:ext cx="0" cy="539816"/>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6" name="Oval 8">
            <a:extLst>
              <a:ext uri="{FF2B5EF4-FFF2-40B4-BE49-F238E27FC236}">
                <a16:creationId xmlns:a16="http://schemas.microsoft.com/office/drawing/2014/main" id="{4537AB2D-DE38-D967-6ADA-2FC9F31FBB65}"/>
              </a:ext>
            </a:extLst>
          </p:cNvPr>
          <p:cNvSpPr/>
          <p:nvPr/>
        </p:nvSpPr>
        <p:spPr>
          <a:xfrm>
            <a:off x="643949" y="4249368"/>
            <a:ext cx="2303249"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2017-2021</a:t>
            </a:r>
          </a:p>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8.3%</a:t>
            </a:r>
          </a:p>
        </p:txBody>
      </p:sp>
      <p:cxnSp>
        <p:nvCxnSpPr>
          <p:cNvPr id="7" name="Straight Arrow Connector 6">
            <a:extLst>
              <a:ext uri="{FF2B5EF4-FFF2-40B4-BE49-F238E27FC236}">
                <a16:creationId xmlns:a16="http://schemas.microsoft.com/office/drawing/2014/main" id="{C9CE8196-91DF-2244-7009-D8EC33AE9BBC}"/>
              </a:ext>
            </a:extLst>
          </p:cNvPr>
          <p:cNvCxnSpPr>
            <a:cxnSpLocks/>
          </p:cNvCxnSpPr>
          <p:nvPr/>
        </p:nvCxnSpPr>
        <p:spPr>
          <a:xfrm>
            <a:off x="3209871" y="4430225"/>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8" name="Oval 8">
            <a:extLst>
              <a:ext uri="{FF2B5EF4-FFF2-40B4-BE49-F238E27FC236}">
                <a16:creationId xmlns:a16="http://schemas.microsoft.com/office/drawing/2014/main" id="{BE09A8C0-FD05-9CCB-AA5C-75B77B360FA7}"/>
              </a:ext>
            </a:extLst>
          </p:cNvPr>
          <p:cNvSpPr/>
          <p:nvPr/>
        </p:nvSpPr>
        <p:spPr>
          <a:xfrm>
            <a:off x="3166931" y="4229899"/>
            <a:ext cx="2173900"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2021-2027F</a:t>
            </a:r>
          </a:p>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8.8</a:t>
            </a:r>
            <a:r>
              <a:rPr lang="en-US" sz="1000" b="1" dirty="0">
                <a:solidFill>
                  <a:prstClr val="black"/>
                </a:solidFill>
                <a:latin typeface="Arial" panose="020B0604020202020204" pitchFamily="34" charset="0"/>
                <a:ea typeface="Verdana" panose="020B0604030504040204" pitchFamily="34" charset="0"/>
                <a:cs typeface="Arial" panose="020B0604020202020204" pitchFamily="34" charset="0"/>
              </a:rPr>
              <a:t>%</a:t>
            </a:r>
          </a:p>
        </p:txBody>
      </p:sp>
      <p:graphicFrame>
        <p:nvGraphicFramePr>
          <p:cNvPr id="9" name="Chart 8">
            <a:extLst>
              <a:ext uri="{FF2B5EF4-FFF2-40B4-BE49-F238E27FC236}">
                <a16:creationId xmlns:a16="http://schemas.microsoft.com/office/drawing/2014/main" id="{D17DA608-2D9F-E0B2-547F-6ABCCC896D4B}"/>
              </a:ext>
            </a:extLst>
          </p:cNvPr>
          <p:cNvGraphicFramePr/>
          <p:nvPr>
            <p:extLst>
              <p:ext uri="{D42A27DB-BD31-4B8C-83A1-F6EECF244321}">
                <p14:modId xmlns:p14="http://schemas.microsoft.com/office/powerpoint/2010/main" val="2404522771"/>
              </p:ext>
            </p:extLst>
          </p:nvPr>
        </p:nvGraphicFramePr>
        <p:xfrm>
          <a:off x="212031" y="4879688"/>
          <a:ext cx="5593682" cy="1854637"/>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7626C488-DA5E-AE64-B259-6F467C032AFC}"/>
              </a:ext>
            </a:extLst>
          </p:cNvPr>
          <p:cNvCxnSpPr>
            <a:cxnSpLocks/>
          </p:cNvCxnSpPr>
          <p:nvPr/>
        </p:nvCxnSpPr>
        <p:spPr>
          <a:xfrm>
            <a:off x="5644283" y="1329550"/>
            <a:ext cx="0" cy="399593"/>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6E78B6C-F80F-9371-3F86-3D57347EFE22}"/>
              </a:ext>
            </a:extLst>
          </p:cNvPr>
          <p:cNvCxnSpPr>
            <a:cxnSpLocks/>
          </p:cNvCxnSpPr>
          <p:nvPr/>
        </p:nvCxnSpPr>
        <p:spPr>
          <a:xfrm>
            <a:off x="3371480" y="1287379"/>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4" name="Oval 8">
            <a:extLst>
              <a:ext uri="{FF2B5EF4-FFF2-40B4-BE49-F238E27FC236}">
                <a16:creationId xmlns:a16="http://schemas.microsoft.com/office/drawing/2014/main" id="{5EEF961B-14F6-AAB8-1383-5A728EE11901}"/>
              </a:ext>
            </a:extLst>
          </p:cNvPr>
          <p:cNvSpPr/>
          <p:nvPr/>
        </p:nvSpPr>
        <p:spPr>
          <a:xfrm>
            <a:off x="3371480" y="1117192"/>
            <a:ext cx="2269004"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2025E-2027F</a:t>
            </a:r>
          </a:p>
          <a:p>
            <a:pPr algn="ctr" defTabSz="457200">
              <a:defRPr/>
            </a:pPr>
            <a:r>
              <a:rPr lang="en-US" sz="1000" b="1" dirty="0">
                <a:solidFill>
                  <a:prstClr val="black"/>
                </a:solidFill>
                <a:latin typeface="Arial" panose="020B0604020202020204" pitchFamily="34" charset="0"/>
                <a:ea typeface="Verdana" panose="020B0604030504040204" pitchFamily="34" charset="0"/>
                <a:cs typeface="Arial" panose="020B0604020202020204" pitchFamily="34" charset="0"/>
              </a:rPr>
              <a:t>9.2%</a:t>
            </a:r>
          </a:p>
        </p:txBody>
      </p:sp>
      <p:sp>
        <p:nvSpPr>
          <p:cNvPr id="15" name="Oval 8">
            <a:extLst>
              <a:ext uri="{FF2B5EF4-FFF2-40B4-BE49-F238E27FC236}">
                <a16:creationId xmlns:a16="http://schemas.microsoft.com/office/drawing/2014/main" id="{47478B55-8DA9-7E64-0745-CE70F8CA8593}"/>
              </a:ext>
            </a:extLst>
          </p:cNvPr>
          <p:cNvSpPr/>
          <p:nvPr/>
        </p:nvSpPr>
        <p:spPr>
          <a:xfrm>
            <a:off x="1064867" y="1569489"/>
            <a:ext cx="1836651"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CAGR 2017-2021</a:t>
            </a:r>
          </a:p>
          <a:p>
            <a:pPr algn="ctr" defTabSz="457200">
              <a:defRPr/>
            </a:pPr>
            <a:r>
              <a:rPr lang="en-US" sz="1000" b="1" dirty="0">
                <a:solidFill>
                  <a:srgbClr val="E7E6E6">
                    <a:lumMod val="10000"/>
                  </a:srgbClr>
                </a:solidFill>
                <a:latin typeface="Arial" panose="020B0604020202020204" pitchFamily="34" charset="0"/>
                <a:ea typeface="Verdana" panose="020B0604030504040204" pitchFamily="34" charset="0"/>
                <a:cs typeface="Arial" panose="020B0604020202020204" pitchFamily="34" charset="0"/>
              </a:rPr>
              <a:t>8.8%</a:t>
            </a:r>
          </a:p>
        </p:txBody>
      </p:sp>
      <p:sp>
        <p:nvSpPr>
          <p:cNvPr id="2" name="TextBox 1">
            <a:extLst>
              <a:ext uri="{FF2B5EF4-FFF2-40B4-BE49-F238E27FC236}">
                <a16:creationId xmlns:a16="http://schemas.microsoft.com/office/drawing/2014/main" id="{B27A1E00-5694-9857-F724-24CACD904742}"/>
              </a:ext>
            </a:extLst>
          </p:cNvPr>
          <p:cNvSpPr txBox="1"/>
          <p:nvPr/>
        </p:nvSpPr>
        <p:spPr>
          <a:xfrm>
            <a:off x="7256596" y="647736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8D69345-4DBA-2808-D9DA-D5B606E2F4D5}"/>
              </a:ext>
            </a:extLst>
          </p:cNvPr>
          <p:cNvSpPr txBox="1"/>
          <p:nvPr/>
        </p:nvSpPr>
        <p:spPr>
          <a:xfrm>
            <a:off x="6043423" y="2533340"/>
            <a:ext cx="3010930" cy="889154"/>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IN" sz="1200" dirty="0">
                <a:solidFill>
                  <a:schemeClr val="bg1"/>
                </a:solidFill>
                <a:latin typeface="Arial" panose="020B0604020202020204" pitchFamily="34" charset="0"/>
                <a:cs typeface="Arial" panose="020B0604020202020204" pitchFamily="34" charset="0"/>
              </a:rPr>
              <a:t>Global Market 2017: USD 3.2 Billion </a:t>
            </a:r>
          </a:p>
          <a:p>
            <a:pPr>
              <a:lnSpc>
                <a:spcPct val="150000"/>
              </a:lnSpc>
            </a:pPr>
            <a:r>
              <a:rPr lang="en-IN" sz="1200" dirty="0">
                <a:solidFill>
                  <a:schemeClr val="bg1"/>
                </a:solidFill>
                <a:latin typeface="Arial" panose="020B0604020202020204" pitchFamily="34" charset="0"/>
                <a:cs typeface="Arial" panose="020B0604020202020204" pitchFamily="34" charset="0"/>
              </a:rPr>
              <a:t>                       2021: USD 4.1 Billion</a:t>
            </a:r>
          </a:p>
          <a:p>
            <a:pPr>
              <a:lnSpc>
                <a:spcPct val="150000"/>
              </a:lnSpc>
            </a:pPr>
            <a:r>
              <a:rPr lang="en-IN" sz="1200" dirty="0">
                <a:solidFill>
                  <a:schemeClr val="bg1"/>
                </a:solidFill>
                <a:latin typeface="Arial" panose="020B0604020202020204" pitchFamily="34" charset="0"/>
                <a:cs typeface="Arial" panose="020B0604020202020204" pitchFamily="34" charset="0"/>
              </a:rPr>
              <a:t>                       2027: USD 6.5 Billion</a:t>
            </a:r>
          </a:p>
        </p:txBody>
      </p:sp>
      <p:sp>
        <p:nvSpPr>
          <p:cNvPr id="16" name="TextBox 15">
            <a:extLst>
              <a:ext uri="{FF2B5EF4-FFF2-40B4-BE49-F238E27FC236}">
                <a16:creationId xmlns:a16="http://schemas.microsoft.com/office/drawing/2014/main" id="{AD7EBB5E-0AD9-3F6B-FBA6-3F8FA6CAA751}"/>
              </a:ext>
            </a:extLst>
          </p:cNvPr>
          <p:cNvSpPr txBox="1"/>
          <p:nvPr/>
        </p:nvSpPr>
        <p:spPr>
          <a:xfrm>
            <a:off x="6030933" y="5623814"/>
            <a:ext cx="3010930" cy="889154"/>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en-IN" sz="1200" dirty="0">
                <a:solidFill>
                  <a:schemeClr val="bg1"/>
                </a:solidFill>
                <a:latin typeface="Arial" panose="020B0604020202020204" pitchFamily="34" charset="0"/>
                <a:cs typeface="Arial" panose="020B0604020202020204" pitchFamily="34" charset="0"/>
              </a:rPr>
              <a:t>Global Market 2017: 3118.8 KT</a:t>
            </a:r>
          </a:p>
          <a:p>
            <a:pPr>
              <a:lnSpc>
                <a:spcPct val="150000"/>
              </a:lnSpc>
            </a:pPr>
            <a:r>
              <a:rPr lang="en-IN" sz="1200" dirty="0">
                <a:solidFill>
                  <a:schemeClr val="bg1"/>
                </a:solidFill>
                <a:latin typeface="Arial" panose="020B0604020202020204" pitchFamily="34" charset="0"/>
                <a:cs typeface="Arial" panose="020B0604020202020204" pitchFamily="34" charset="0"/>
              </a:rPr>
              <a:t>                       2021: 3953.7 KT</a:t>
            </a:r>
          </a:p>
          <a:p>
            <a:pPr>
              <a:lnSpc>
                <a:spcPct val="150000"/>
              </a:lnSpc>
            </a:pPr>
            <a:r>
              <a:rPr lang="en-IN" sz="1200" dirty="0">
                <a:solidFill>
                  <a:schemeClr val="bg1"/>
                </a:solidFill>
                <a:latin typeface="Arial" panose="020B0604020202020204" pitchFamily="34" charset="0"/>
                <a:cs typeface="Arial" panose="020B0604020202020204" pitchFamily="34" charset="0"/>
              </a:rPr>
              <a:t>                       2027: 6100.4 KT</a:t>
            </a:r>
          </a:p>
        </p:txBody>
      </p:sp>
    </p:spTree>
    <p:extLst>
      <p:ext uri="{BB962C8B-B14F-4D97-AF65-F5344CB8AC3E}">
        <p14:creationId xmlns:p14="http://schemas.microsoft.com/office/powerpoint/2010/main" val="379859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E0BC09FB-0E83-44E2-9E4D-B24E44803E71}"/>
              </a:ext>
            </a:extLst>
          </p:cNvPr>
          <p:cNvSpPr txBox="1">
            <a:spLocks/>
          </p:cNvSpPr>
          <p:nvPr/>
        </p:nvSpPr>
        <p:spPr>
          <a:xfrm>
            <a:off x="154753" y="193795"/>
            <a:ext cx="7417745"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IN" sz="1400" dirty="0">
                <a:solidFill>
                  <a:schemeClr val="tx1"/>
                </a:solidFill>
                <a:latin typeface="Arial" panose="020B0604020202020204" pitchFamily="34" charset="0"/>
                <a:ea typeface="Verdana" panose="020B0604030504040204" pitchFamily="34" charset="0"/>
              </a:rPr>
              <a:t>Executive Summary</a:t>
            </a:r>
          </a:p>
        </p:txBody>
      </p:sp>
      <p:sp>
        <p:nvSpPr>
          <p:cNvPr id="30" name="TextBox 29">
            <a:extLst>
              <a:ext uri="{FF2B5EF4-FFF2-40B4-BE49-F238E27FC236}">
                <a16:creationId xmlns:a16="http://schemas.microsoft.com/office/drawing/2014/main" id="{32F7231E-C733-C877-2ABB-1FFF571EA562}"/>
              </a:ext>
            </a:extLst>
          </p:cNvPr>
          <p:cNvSpPr txBox="1"/>
          <p:nvPr/>
        </p:nvSpPr>
        <p:spPr>
          <a:xfrm>
            <a:off x="154750" y="658609"/>
            <a:ext cx="6159431" cy="314894"/>
          </a:xfrm>
          <a:prstGeom prst="rect">
            <a:avLst/>
          </a:prstGeom>
          <a:noFill/>
        </p:spPr>
        <p:txBody>
          <a:bodyPr wrap="square" rtlCol="0">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Plant Micronutrients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Market, By Type, By Value (USD Billion), 2021 and 2027F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09156DB4-39A7-A679-0390-62569B9D2039}"/>
              </a:ext>
            </a:extLst>
          </p:cNvPr>
          <p:cNvSpPr/>
          <p:nvPr/>
        </p:nvSpPr>
        <p:spPr>
          <a:xfrm>
            <a:off x="155223" y="3724672"/>
            <a:ext cx="6710034" cy="314894"/>
          </a:xfrm>
          <a:prstGeom prst="rect">
            <a:avLst/>
          </a:prstGeom>
        </p:spPr>
        <p:txBody>
          <a:bodyPr wrap="square">
            <a:spAutoFit/>
          </a:bodyPr>
          <a:lstStyle/>
          <a:p>
            <a:pPr defTabSz="457200">
              <a:lnSpc>
                <a:spcPct val="150000"/>
              </a:lnSpc>
              <a:tabLst>
                <a:tab pos="1714500" algn="l"/>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India </a:t>
            </a:r>
            <a:r>
              <a:rPr lang="en-US" sz="1100" b="1" dirty="0">
                <a:latin typeface="Arial" panose="020B0604020202020204" pitchFamily="34" charset="0"/>
                <a:ea typeface="Verdana" panose="020B0604030504040204" pitchFamily="34" charset="0"/>
                <a:cs typeface="Arial" panose="020B0604020202020204" pitchFamily="34" charset="0"/>
              </a:rPr>
              <a:t>Plant Micronutrients</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Market, By Type, By Value (</a:t>
            </a:r>
            <a:r>
              <a:rPr lang="en-US" sz="1100" b="1" dirty="0">
                <a:latin typeface="Arial" panose="020B0604020202020204" pitchFamily="34" charset="0"/>
                <a:ea typeface="Verdana" panose="020B0604030504040204" pitchFamily="34" charset="0"/>
                <a:cs typeface="Arial" panose="020B0604020202020204" pitchFamily="34" charset="0"/>
              </a:rPr>
              <a:t>KT</a:t>
            </a: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 2021 and 2027F</a:t>
            </a:r>
            <a:endParaRPr lang="en-IN" sz="1100" b="1" dirty="0">
              <a:latin typeface="Arial" panose="020B0604020202020204" pitchFamily="34" charset="0"/>
              <a:ea typeface="Verdana" panose="020B060403050404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FC34A96-29F8-21DF-B380-805157CF8725}"/>
              </a:ext>
            </a:extLst>
          </p:cNvPr>
          <p:cNvSpPr txBox="1"/>
          <p:nvPr/>
        </p:nvSpPr>
        <p:spPr>
          <a:xfrm>
            <a:off x="109456" y="3219875"/>
            <a:ext cx="8966426" cy="612155"/>
          </a:xfrm>
          <a:prstGeom prst="rect">
            <a:avLst/>
          </a:prstGeom>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Zinc Sulphate contributes maximum to the market of micronutrients reaching the value of 0.2 Billion in 2021, followed by ferrous sulphate, boric acid and manganese sulphate.</a:t>
            </a:r>
          </a:p>
        </p:txBody>
      </p:sp>
      <p:sp>
        <p:nvSpPr>
          <p:cNvPr id="39" name="TextBox 38">
            <a:extLst>
              <a:ext uri="{FF2B5EF4-FFF2-40B4-BE49-F238E27FC236}">
                <a16:creationId xmlns:a16="http://schemas.microsoft.com/office/drawing/2014/main" id="{B696DAB7-6497-8D17-22DE-4B27EC5C5232}"/>
              </a:ext>
            </a:extLst>
          </p:cNvPr>
          <p:cNvSpPr txBox="1"/>
          <p:nvPr/>
        </p:nvSpPr>
        <p:spPr>
          <a:xfrm>
            <a:off x="109456" y="5972448"/>
            <a:ext cx="8966426" cy="612155"/>
          </a:xfrm>
          <a:prstGeom prst="rect">
            <a:avLst/>
          </a:prstGeom>
          <a:solidFill>
            <a:schemeClr val="accent1">
              <a:lumMod val="5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sz="1200" dirty="0">
                <a:solidFill>
                  <a:schemeClr val="bg1"/>
                </a:solidFill>
                <a:latin typeface="Arial" panose="020B0604020202020204" pitchFamily="34" charset="0"/>
                <a:cs typeface="Arial" panose="020B0604020202020204" pitchFamily="34" charset="0"/>
              </a:rPr>
              <a:t>The demand for Plant Micronutrients from zinc sulphate stood at 197.1 KT in 2021. India's need for plant micronutrients is boosted by rising manufacturing activity and helpful government measures.</a:t>
            </a:r>
          </a:p>
        </p:txBody>
      </p:sp>
      <p:graphicFrame>
        <p:nvGraphicFramePr>
          <p:cNvPr id="11" name="Chart 10">
            <a:extLst>
              <a:ext uri="{FF2B5EF4-FFF2-40B4-BE49-F238E27FC236}">
                <a16:creationId xmlns:a16="http://schemas.microsoft.com/office/drawing/2014/main" id="{2EE828E0-8CFE-B955-6091-124F0BE84A0F}"/>
              </a:ext>
            </a:extLst>
          </p:cNvPr>
          <p:cNvGraphicFramePr/>
          <p:nvPr>
            <p:extLst>
              <p:ext uri="{D42A27DB-BD31-4B8C-83A1-F6EECF244321}">
                <p14:modId xmlns:p14="http://schemas.microsoft.com/office/powerpoint/2010/main" val="150413146"/>
              </p:ext>
            </p:extLst>
          </p:nvPr>
        </p:nvGraphicFramePr>
        <p:xfrm>
          <a:off x="319316" y="3989215"/>
          <a:ext cx="3518171" cy="19832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8E5FBB92-E923-9E9B-CDC8-24115DCBB2DF}"/>
              </a:ext>
            </a:extLst>
          </p:cNvPr>
          <p:cNvGraphicFramePr/>
          <p:nvPr>
            <p:extLst>
              <p:ext uri="{D42A27DB-BD31-4B8C-83A1-F6EECF244321}">
                <p14:modId xmlns:p14="http://schemas.microsoft.com/office/powerpoint/2010/main" val="2192572218"/>
              </p:ext>
            </p:extLst>
          </p:nvPr>
        </p:nvGraphicFramePr>
        <p:xfrm>
          <a:off x="245117" y="932878"/>
          <a:ext cx="3592370" cy="242781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8E2F2E79-DBB2-E649-AFDF-E6C4A19873A5}"/>
              </a:ext>
            </a:extLst>
          </p:cNvPr>
          <p:cNvSpPr txBox="1"/>
          <p:nvPr/>
        </p:nvSpPr>
        <p:spPr>
          <a:xfrm>
            <a:off x="7271586" y="652233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Source: </a:t>
            </a:r>
            <a:r>
              <a:rPr kumimoji="0" lang="en-IN" sz="700" b="0" i="1" u="none" strike="noStrike" kern="1200" cap="none" spc="0" normalizeH="0" baseline="0" noProof="0" dirty="0" err="1">
                <a:ln>
                  <a:noFill/>
                </a:ln>
                <a:effectLst/>
                <a:uLnTx/>
                <a:uFillTx/>
                <a:latin typeface="Arial" panose="020B0604020202020204" pitchFamily="34" charset="0"/>
                <a:ea typeface="Verdana" panose="020B0604030504040204" pitchFamily="34" charset="0"/>
                <a:cs typeface="Arial" panose="020B0604020202020204" pitchFamily="34" charset="0"/>
              </a:rPr>
              <a:t>ChemAnalyst</a:t>
            </a:r>
            <a:endParaRPr kumimoji="0" lang="en-IN" sz="700" b="0" i="1"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endParaRPr>
          </a:p>
        </p:txBody>
      </p:sp>
      <p:graphicFrame>
        <p:nvGraphicFramePr>
          <p:cNvPr id="4" name="Chart 3">
            <a:extLst>
              <a:ext uri="{FF2B5EF4-FFF2-40B4-BE49-F238E27FC236}">
                <a16:creationId xmlns:a16="http://schemas.microsoft.com/office/drawing/2014/main" id="{D9F481B9-5120-9567-EE0A-F70229264E22}"/>
              </a:ext>
            </a:extLst>
          </p:cNvPr>
          <p:cNvGraphicFramePr/>
          <p:nvPr>
            <p:extLst>
              <p:ext uri="{D42A27DB-BD31-4B8C-83A1-F6EECF244321}">
                <p14:modId xmlns:p14="http://schemas.microsoft.com/office/powerpoint/2010/main" val="1280953270"/>
              </p:ext>
            </p:extLst>
          </p:nvPr>
        </p:nvGraphicFramePr>
        <p:xfrm>
          <a:off x="4684699" y="935378"/>
          <a:ext cx="3592370" cy="24278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B1C62BDD-22D2-8925-C746-B563AA22BC05}"/>
              </a:ext>
            </a:extLst>
          </p:cNvPr>
          <p:cNvGraphicFramePr/>
          <p:nvPr>
            <p:extLst>
              <p:ext uri="{D42A27DB-BD31-4B8C-83A1-F6EECF244321}">
                <p14:modId xmlns:p14="http://schemas.microsoft.com/office/powerpoint/2010/main" val="2945685743"/>
              </p:ext>
            </p:extLst>
          </p:nvPr>
        </p:nvGraphicFramePr>
        <p:xfrm>
          <a:off x="4908804" y="3939389"/>
          <a:ext cx="3518171" cy="198323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919141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1677</TotalTime>
  <Words>5755</Words>
  <Application>Microsoft Office PowerPoint</Application>
  <PresentationFormat>On-screen Show (4:3)</PresentationFormat>
  <Paragraphs>740</Paragraphs>
  <Slides>57</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Arial </vt:lpstr>
      <vt:lpstr>Calibri</vt:lpstr>
      <vt:lpstr>Calibri Light</vt:lpstr>
      <vt:lpstr>Montserrat</vt:lpstr>
      <vt:lpstr>Neue Haas Grotesk Display Std 75</vt:lpstr>
      <vt:lpstr>Univers-Light-Normal</vt:lpstr>
      <vt:lpstr>Verdana</vt:lpstr>
      <vt:lpstr>Wingdings</vt:lpstr>
      <vt:lpstr>Office Theme</vt:lpstr>
      <vt:lpstr>REPORT ON Market and Business  Environment Report— Plant Micronutrients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 Sharma</dc:creator>
  <cp:lastModifiedBy>Hardik Malhotra</cp:lastModifiedBy>
  <cp:revision>71</cp:revision>
  <dcterms:created xsi:type="dcterms:W3CDTF">2022-12-02T10:19:58Z</dcterms:created>
  <dcterms:modified xsi:type="dcterms:W3CDTF">2023-05-16T05:34:13Z</dcterms:modified>
</cp:coreProperties>
</file>